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75" r:id="rId4"/>
    <p:sldId id="279" r:id="rId5"/>
    <p:sldId id="277" r:id="rId6"/>
    <p:sldId id="278" r:id="rId7"/>
    <p:sldId id="257" r:id="rId8"/>
    <p:sldId id="259" r:id="rId9"/>
    <p:sldId id="265" r:id="rId10"/>
    <p:sldId id="271" r:id="rId11"/>
    <p:sldId id="272" r:id="rId12"/>
    <p:sldId id="263" r:id="rId13"/>
    <p:sldId id="274" r:id="rId14"/>
    <p:sldId id="276" r:id="rId15"/>
    <p:sldId id="261" r:id="rId16"/>
    <p:sldId id="264" r:id="rId17"/>
    <p:sldId id="270" r:id="rId18"/>
    <p:sldId id="262" r:id="rId19"/>
    <p:sldId id="280"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2/28/2021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msfaccess.org/india-and-south-africa-proposal-wto-waiver-ip-protections-covid-19-related-medical-technolog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eethevaccine.org/" TargetMode="External"/><Relationship Id="rId2" Type="http://schemas.openxmlformats.org/officeDocument/2006/relationships/hyperlink" Target="http://peoplesvaccine.org/"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foreignpolicy.com/2021/02/23/dont-let-drug-companies-create-a-system-of-vaccine-apartheid" TargetMode="External"/><Relationship Id="rId13" Type="http://schemas.openxmlformats.org/officeDocument/2006/relationships/image" Target="../media/image18.jpg"/><Relationship Id="rId3" Type="http://schemas.openxmlformats.org/officeDocument/2006/relationships/hyperlink" Target="https://www.keionline.org/34061" TargetMode="External"/><Relationship Id="rId7" Type="http://schemas.openxmlformats.org/officeDocument/2006/relationships/hyperlink" Target="https://www.dailymaverick.co.za/article/2020-12-06-the-great-covid-19-vaccine-heist/" TargetMode="External"/><Relationship Id="rId12" Type="http://schemas.openxmlformats.org/officeDocument/2006/relationships/hyperlink" Target="https://www.healthjusticeinitiative.org.za/post/vaccine-equity-access-and-allocation" TargetMode="External"/><Relationship Id="rId2" Type="http://schemas.openxmlformats.org/officeDocument/2006/relationships/hyperlink" Target="https://www.keionline.org/33551" TargetMode="External"/><Relationship Id="rId1" Type="http://schemas.openxmlformats.org/officeDocument/2006/relationships/slideLayout" Target="../slideLayouts/slideLayout2.xml"/><Relationship Id="rId6" Type="http://schemas.openxmlformats.org/officeDocument/2006/relationships/hyperlink" Target="https://www.amnesty.org/en/latest/news/2020/12/campaigners-warn-that-9-out-of-10-people-in-poor-countries-are-set-to-miss-out-on-covid-19-vaccine-next-year/" TargetMode="External"/><Relationship Id="rId11" Type="http://schemas.openxmlformats.org/officeDocument/2006/relationships/hyperlink" Target="https://msfaccess.org/" TargetMode="External"/><Relationship Id="rId5" Type="http://schemas.openxmlformats.org/officeDocument/2006/relationships/hyperlink" Target="https://www.hrw.org/report/2020/10/29/whoever-finds-vaccine-must-share-it/strengthening-human-rights-and-transparency" TargetMode="External"/><Relationship Id="rId10" Type="http://schemas.openxmlformats.org/officeDocument/2006/relationships/hyperlink" Target="https://www.keionline.org/" TargetMode="External"/><Relationship Id="rId4" Type="http://schemas.openxmlformats.org/officeDocument/2006/relationships/hyperlink" Target="https://msfaccess.org/fair-shot-vaccine-affordability" TargetMode="External"/><Relationship Id="rId9" Type="http://schemas.openxmlformats.org/officeDocument/2006/relationships/hyperlink" Target="https://genevahealthfiles.com/"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volume.africa/acces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0">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B6508-5288-418B-B8E5-579F7FCBA109}"/>
              </a:ext>
            </a:extLst>
          </p:cNvPr>
          <p:cNvSpPr>
            <a:spLocks noGrp="1"/>
          </p:cNvSpPr>
          <p:nvPr>
            <p:ph type="ctrTitle"/>
          </p:nvPr>
        </p:nvSpPr>
        <p:spPr>
          <a:xfrm>
            <a:off x="5770059" y="-1816735"/>
            <a:ext cx="6126479" cy="7263448"/>
          </a:xfrm>
        </p:spPr>
        <p:txBody>
          <a:bodyPr>
            <a:normAutofit fontScale="90000"/>
          </a:bodyPr>
          <a:lstStyle/>
          <a:p>
            <a:pPr algn="l"/>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6000" dirty="0"/>
              <a:t>‘</a:t>
            </a: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r>
              <a:rPr lang="en-US" sz="4000" dirty="0"/>
              <a:t>GLOBAL VACCINE EQUITY AND ACCESS </a:t>
            </a:r>
            <a:br>
              <a:rPr lang="en-US" sz="4000" dirty="0"/>
            </a:br>
            <a:br>
              <a:rPr lang="en-US" sz="4000" dirty="0"/>
            </a:br>
            <a:r>
              <a:rPr lang="en-US" sz="4000" dirty="0"/>
              <a:t>FATIMA HASSAN </a:t>
            </a:r>
            <a:br>
              <a:rPr lang="en-US" sz="4000" dirty="0"/>
            </a:br>
            <a:r>
              <a:rPr lang="en-US" sz="4000" dirty="0"/>
              <a:t>FEB 2021, ILRIG </a:t>
            </a:r>
            <a:br>
              <a:rPr lang="en-US" sz="4000" dirty="0"/>
            </a:br>
            <a:br>
              <a:rPr lang="en-US" sz="4000" dirty="0"/>
            </a:br>
            <a:r>
              <a:rPr lang="en-US" sz="1800" i="1" dirty="0"/>
              <a:t>IMAGE CREDITS: </a:t>
            </a:r>
            <a:br>
              <a:rPr lang="en-US" sz="1800" i="1" dirty="0"/>
            </a:br>
            <a:r>
              <a:rPr lang="en-US" sz="1800" i="1" dirty="0"/>
              <a:t>PEOPLE’S VACCINE, FREE THE VACCINE, MSF, DAILY MAVERICK, FP, Kei, Lancet, public citizen, imak, bbc, duke, TWN</a:t>
            </a:r>
            <a:br>
              <a:rPr lang="en-US" sz="1800" dirty="0"/>
            </a:br>
            <a:endParaRPr lang="en-US" sz="1800" dirty="0"/>
          </a:p>
        </p:txBody>
      </p:sp>
      <p:sp>
        <p:nvSpPr>
          <p:cNvPr id="48"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9"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descr="A picture containing icon&#10;&#10;Description automatically generated">
            <a:extLst>
              <a:ext uri="{FF2B5EF4-FFF2-40B4-BE49-F238E27FC236}">
                <a16:creationId xmlns:a16="http://schemas.microsoft.com/office/drawing/2014/main" id="{1A893719-66B7-4C6B-BC3B-4FA5AA040706}"/>
              </a:ext>
            </a:extLst>
          </p:cNvPr>
          <p:cNvPicPr>
            <a:picLocks noChangeAspect="1"/>
          </p:cNvPicPr>
          <p:nvPr/>
        </p:nvPicPr>
        <p:blipFill rotWithShape="1">
          <a:blip r:embed="rId2"/>
          <a:srcRect l="8211" r="6185" b="3"/>
          <a:stretch/>
        </p:blipFill>
        <p:spPr>
          <a:xfrm>
            <a:off x="1383994" y="1409701"/>
            <a:ext cx="3397390" cy="3629024"/>
          </a:xfrm>
          <a:prstGeom prst="rect">
            <a:avLst/>
          </a:prstGeom>
        </p:spPr>
      </p:pic>
    </p:spTree>
    <p:extLst>
      <p:ext uri="{BB962C8B-B14F-4D97-AF65-F5344CB8AC3E}">
        <p14:creationId xmlns:p14="http://schemas.microsoft.com/office/powerpoint/2010/main" val="341227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8940-E412-4992-AA8E-B2D2D381D79A}"/>
              </a:ext>
            </a:extLst>
          </p:cNvPr>
          <p:cNvSpPr>
            <a:spLocks noGrp="1"/>
          </p:cNvSpPr>
          <p:nvPr>
            <p:ph type="title"/>
          </p:nvPr>
        </p:nvSpPr>
        <p:spPr/>
        <p:txBody>
          <a:bodyPr>
            <a:normAutofit/>
          </a:bodyPr>
          <a:lstStyle/>
          <a:p>
            <a:r>
              <a:rPr lang="en-US" dirty="0"/>
              <a:t>How does market exclusivity undermine health rights and medicine access ?</a:t>
            </a:r>
          </a:p>
        </p:txBody>
      </p:sp>
      <p:pic>
        <p:nvPicPr>
          <p:cNvPr id="5" name="Content Placeholder 4" descr="Diagram&#10;&#10;Description automatically generated">
            <a:extLst>
              <a:ext uri="{FF2B5EF4-FFF2-40B4-BE49-F238E27FC236}">
                <a16:creationId xmlns:a16="http://schemas.microsoft.com/office/drawing/2014/main" id="{13C8B8CA-52D3-4BB8-A946-0604260ECC89}"/>
              </a:ext>
            </a:extLst>
          </p:cNvPr>
          <p:cNvPicPr>
            <a:picLocks noGrp="1" noChangeAspect="1"/>
          </p:cNvPicPr>
          <p:nvPr>
            <p:ph idx="1"/>
          </p:nvPr>
        </p:nvPicPr>
        <p:blipFill>
          <a:blip r:embed="rId2"/>
          <a:stretch>
            <a:fillRect/>
          </a:stretch>
        </p:blipFill>
        <p:spPr>
          <a:xfrm>
            <a:off x="3019901" y="2598789"/>
            <a:ext cx="2582112" cy="2582112"/>
          </a:xfrm>
        </p:spPr>
      </p:pic>
      <p:pic>
        <p:nvPicPr>
          <p:cNvPr id="9" name="Picture 8" descr="Graphical user interface, diagram, application&#10;&#10;Description automatically generated">
            <a:extLst>
              <a:ext uri="{FF2B5EF4-FFF2-40B4-BE49-F238E27FC236}">
                <a16:creationId xmlns:a16="http://schemas.microsoft.com/office/drawing/2014/main" id="{5C2112B8-181E-4E56-B1EF-D1159411403E}"/>
              </a:ext>
            </a:extLst>
          </p:cNvPr>
          <p:cNvPicPr>
            <a:picLocks noChangeAspect="1"/>
          </p:cNvPicPr>
          <p:nvPr/>
        </p:nvPicPr>
        <p:blipFill>
          <a:blip r:embed="rId3"/>
          <a:stretch>
            <a:fillRect/>
          </a:stretch>
        </p:blipFill>
        <p:spPr>
          <a:xfrm>
            <a:off x="7225057" y="2598789"/>
            <a:ext cx="2582112" cy="2582112"/>
          </a:xfrm>
          <a:prstGeom prst="rect">
            <a:avLst/>
          </a:prstGeom>
        </p:spPr>
      </p:pic>
    </p:spTree>
    <p:extLst>
      <p:ext uri="{BB962C8B-B14F-4D97-AF65-F5344CB8AC3E}">
        <p14:creationId xmlns:p14="http://schemas.microsoft.com/office/powerpoint/2010/main" val="343378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2B5A-1F57-49A8-8209-E67583426E73}"/>
              </a:ext>
            </a:extLst>
          </p:cNvPr>
          <p:cNvSpPr>
            <a:spLocks noGrp="1"/>
          </p:cNvSpPr>
          <p:nvPr>
            <p:ph type="title"/>
          </p:nvPr>
        </p:nvSpPr>
        <p:spPr/>
        <p:txBody>
          <a:bodyPr/>
          <a:lstStyle/>
          <a:p>
            <a:r>
              <a:rPr lang="en-US" dirty="0"/>
              <a:t>TRIPS as part of the WTO Rules  </a:t>
            </a:r>
          </a:p>
        </p:txBody>
      </p:sp>
      <p:sp>
        <p:nvSpPr>
          <p:cNvPr id="3" name="Content Placeholder 2">
            <a:extLst>
              <a:ext uri="{FF2B5EF4-FFF2-40B4-BE49-F238E27FC236}">
                <a16:creationId xmlns:a16="http://schemas.microsoft.com/office/drawing/2014/main" id="{0460D0A5-F3FD-4906-B86B-7430FA364645}"/>
              </a:ext>
            </a:extLst>
          </p:cNvPr>
          <p:cNvSpPr>
            <a:spLocks noGrp="1"/>
          </p:cNvSpPr>
          <p:nvPr>
            <p:ph idx="1"/>
          </p:nvPr>
        </p:nvSpPr>
        <p:spPr>
          <a:xfrm>
            <a:off x="1371599" y="1390650"/>
            <a:ext cx="10610851" cy="5133975"/>
          </a:xfrm>
        </p:spPr>
        <p:txBody>
          <a:bodyPr>
            <a:normAutofit/>
          </a:bodyPr>
          <a:lstStyle/>
          <a:p>
            <a:r>
              <a:rPr lang="en-US" sz="1600" b="1" i="0" dirty="0">
                <a:solidFill>
                  <a:srgbClr val="2808C8"/>
                </a:solidFill>
                <a:effectLst/>
              </a:rPr>
              <a:t>The Agreement on Trade-Related Aspects of Intellectual Property Rights </a:t>
            </a:r>
            <a:r>
              <a:rPr lang="en-US" sz="1600" i="0" dirty="0">
                <a:solidFill>
                  <a:srgbClr val="111111"/>
                </a:solidFill>
                <a:effectLst/>
              </a:rPr>
              <a:t>(‘</a:t>
            </a:r>
            <a:r>
              <a:rPr lang="en-US" sz="1600" b="1" i="0" u="none" strike="noStrike" dirty="0">
                <a:solidFill>
                  <a:srgbClr val="2808C8"/>
                </a:solidFill>
                <a:effectLst/>
              </a:rPr>
              <a:t>TRIPS Agreement’</a:t>
            </a:r>
            <a:r>
              <a:rPr lang="en-US" sz="1600" i="0" dirty="0">
                <a:solidFill>
                  <a:srgbClr val="111111"/>
                </a:solidFill>
                <a:effectLst/>
              </a:rPr>
              <a:t>) sets the ‘standards’ for intellectual property protection in the world today, including patents, which governs medicines</a:t>
            </a:r>
            <a:endParaRPr lang="en-US" sz="1600" dirty="0">
              <a:solidFill>
                <a:srgbClr val="111111"/>
              </a:solidFill>
            </a:endParaRPr>
          </a:p>
          <a:p>
            <a:pPr lvl="1"/>
            <a:r>
              <a:rPr lang="en-US" sz="1600" i="0" dirty="0">
                <a:solidFill>
                  <a:srgbClr val="111111"/>
                </a:solidFill>
                <a:effectLst/>
              </a:rPr>
              <a:t>1 January 1995</a:t>
            </a:r>
          </a:p>
          <a:p>
            <a:pPr lvl="1"/>
            <a:r>
              <a:rPr lang="en-US" sz="1600" i="0" dirty="0">
                <a:solidFill>
                  <a:srgbClr val="111111"/>
                </a:solidFill>
                <a:effectLst/>
              </a:rPr>
              <a:t>Binding on all members of the </a:t>
            </a:r>
            <a:r>
              <a:rPr lang="en-US" sz="1600" b="1" i="0" dirty="0">
                <a:solidFill>
                  <a:srgbClr val="2808C8"/>
                </a:solidFill>
                <a:effectLst/>
              </a:rPr>
              <a:t>World Trade Organization (WTO)</a:t>
            </a:r>
          </a:p>
          <a:p>
            <a:pPr lvl="1"/>
            <a:r>
              <a:rPr lang="en-US" sz="1600" i="0" dirty="0">
                <a:solidFill>
                  <a:srgbClr val="111111"/>
                </a:solidFill>
                <a:effectLst/>
              </a:rPr>
              <a:t>Member states of the WTO (150 + countries) agree to certain common standards in the way they enact and implement their patent laws</a:t>
            </a:r>
            <a:r>
              <a:rPr lang="en-US" sz="1600" i="0" dirty="0">
                <a:solidFill>
                  <a:srgbClr val="111111"/>
                </a:solidFill>
              </a:rPr>
              <a:t> </a:t>
            </a:r>
          </a:p>
          <a:p>
            <a:pPr lvl="2">
              <a:buFont typeface="Wingdings" panose="05000000000000000000" pitchFamily="2" charset="2"/>
              <a:buChar char="v"/>
            </a:pPr>
            <a:r>
              <a:rPr lang="en-US" sz="1400" i="0" dirty="0">
                <a:solidFill>
                  <a:srgbClr val="111111"/>
                </a:solidFill>
                <a:effectLst/>
              </a:rPr>
              <a:t>Patents be given for a minimum of 20 years; given both for products and processes; and that pharmaceutical test data be protected against ‘unfair commercial use’</a:t>
            </a:r>
          </a:p>
          <a:p>
            <a:pPr lvl="1"/>
            <a:r>
              <a:rPr lang="en-US" sz="1600" i="0" dirty="0">
                <a:solidFill>
                  <a:srgbClr val="111111"/>
                </a:solidFill>
                <a:effectLst/>
              </a:rPr>
              <a:t>What ‘deserves’ to be patented is left for countries to determine</a:t>
            </a:r>
          </a:p>
          <a:p>
            <a:pPr lvl="1"/>
            <a:r>
              <a:rPr lang="en-US" sz="1600" i="0" dirty="0">
                <a:solidFill>
                  <a:srgbClr val="111111"/>
                </a:solidFill>
                <a:effectLst/>
              </a:rPr>
              <a:t>Implementation of the TRIPS Agreement’s intellectual property standards limits competition and local manufacturing, affecting access to medicines </a:t>
            </a:r>
          </a:p>
          <a:p>
            <a:pPr lvl="1"/>
            <a:r>
              <a:rPr lang="en-US" sz="1600" i="0" dirty="0">
                <a:solidFill>
                  <a:srgbClr val="111111"/>
                </a:solidFill>
                <a:effectLst/>
              </a:rPr>
              <a:t>2001, at the annual ministerial meeting of the WTO in Doha, countries agreed to redress that imbalance, the </a:t>
            </a:r>
            <a:r>
              <a:rPr lang="en-US" sz="1600" b="1" i="0" dirty="0">
                <a:solidFill>
                  <a:srgbClr val="2808C8"/>
                </a:solidFill>
              </a:rPr>
              <a:t>‘</a:t>
            </a:r>
            <a:r>
              <a:rPr lang="en-US" sz="1600" b="1" i="0" dirty="0">
                <a:solidFill>
                  <a:srgbClr val="2808C8"/>
                </a:solidFill>
                <a:effectLst/>
              </a:rPr>
              <a:t>Doha Declaration’ </a:t>
            </a:r>
            <a:r>
              <a:rPr lang="en-US" sz="1600" i="0" dirty="0">
                <a:solidFill>
                  <a:srgbClr val="111111"/>
                </a:solidFill>
                <a:effectLst/>
              </a:rPr>
              <a:t>reaffirmed countries’ right to use TRIPS safeguards such as compulsory licenses or parallel importation to overcome patent barriers</a:t>
            </a:r>
          </a:p>
          <a:p>
            <a:r>
              <a:rPr lang="en-US" sz="1600" i="0" dirty="0">
                <a:solidFill>
                  <a:srgbClr val="111111"/>
                </a:solidFill>
                <a:effectLst/>
              </a:rPr>
              <a:t>The pressure to enact or implement even tougher or more restrictive measures and laws are known as </a:t>
            </a:r>
            <a:r>
              <a:rPr lang="en-US" sz="1600" b="1" i="0" dirty="0">
                <a:solidFill>
                  <a:srgbClr val="2808C8"/>
                </a:solidFill>
                <a:effectLst/>
              </a:rPr>
              <a:t>‘TRIPS plus</a:t>
            </a:r>
            <a:r>
              <a:rPr lang="en-US" sz="1600" i="0" dirty="0">
                <a:solidFill>
                  <a:srgbClr val="111111"/>
                </a:solidFill>
                <a:effectLst/>
              </a:rPr>
              <a:t>’ provisions and bi-lateral trade pressure often influences countries adopting such negative measures</a:t>
            </a:r>
          </a:p>
          <a:p>
            <a:r>
              <a:rPr lang="en-US" sz="1600" dirty="0">
                <a:solidFill>
                  <a:srgbClr val="111111"/>
                </a:solidFill>
              </a:rPr>
              <a:t>In SA- TRIPS plus provisions are yet to be remedied and the </a:t>
            </a:r>
            <a:r>
              <a:rPr lang="en-US" sz="1600" b="1" dirty="0">
                <a:solidFill>
                  <a:srgbClr val="2808C8"/>
                </a:solidFill>
              </a:rPr>
              <a:t>Fix Patents Law (FPL) Campaign </a:t>
            </a:r>
            <a:r>
              <a:rPr lang="en-US" sz="1600" dirty="0">
                <a:solidFill>
                  <a:srgbClr val="111111"/>
                </a:solidFill>
              </a:rPr>
              <a:t>is leading on this issue </a:t>
            </a:r>
          </a:p>
          <a:p>
            <a:endParaRPr lang="en-US" dirty="0"/>
          </a:p>
        </p:txBody>
      </p:sp>
    </p:spTree>
    <p:extLst>
      <p:ext uri="{BB962C8B-B14F-4D97-AF65-F5344CB8AC3E}">
        <p14:creationId xmlns:p14="http://schemas.microsoft.com/office/powerpoint/2010/main" val="410782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EA7-7686-450F-9B5D-F117BE660C8A}"/>
              </a:ext>
            </a:extLst>
          </p:cNvPr>
          <p:cNvSpPr>
            <a:spLocks noGrp="1"/>
          </p:cNvSpPr>
          <p:nvPr>
            <p:ph type="title"/>
          </p:nvPr>
        </p:nvSpPr>
        <p:spPr/>
        <p:txBody>
          <a:bodyPr/>
          <a:lstStyle/>
          <a:p>
            <a:r>
              <a:rPr lang="en-US" dirty="0"/>
              <a:t>‘TRIPS WAIVER’ Request </a:t>
            </a:r>
          </a:p>
        </p:txBody>
      </p:sp>
      <p:sp>
        <p:nvSpPr>
          <p:cNvPr id="3" name="Content Placeholder 2">
            <a:extLst>
              <a:ext uri="{FF2B5EF4-FFF2-40B4-BE49-F238E27FC236}">
                <a16:creationId xmlns:a16="http://schemas.microsoft.com/office/drawing/2014/main" id="{20CE128D-FAD8-4405-86B5-161BB12B809C}"/>
              </a:ext>
            </a:extLst>
          </p:cNvPr>
          <p:cNvSpPr>
            <a:spLocks noGrp="1"/>
          </p:cNvSpPr>
          <p:nvPr>
            <p:ph idx="1"/>
          </p:nvPr>
        </p:nvSpPr>
        <p:spPr>
          <a:xfrm>
            <a:off x="1371599" y="1495425"/>
            <a:ext cx="10820401" cy="5126092"/>
          </a:xfrm>
        </p:spPr>
        <p:txBody>
          <a:bodyPr>
            <a:normAutofit fontScale="92500" lnSpcReduction="10000"/>
          </a:bodyPr>
          <a:lstStyle/>
          <a:p>
            <a:r>
              <a:rPr lang="en-US" dirty="0"/>
              <a:t>SA Government Submission to WTO: July 2020 </a:t>
            </a:r>
          </a:p>
          <a:p>
            <a:pPr marL="0" indent="0">
              <a:buNone/>
            </a:pPr>
            <a:r>
              <a:rPr lang="en-US" i="1" dirty="0"/>
              <a:t>‘TRIPS flexibilities are difficult to use, rarely invoked by Global South’</a:t>
            </a:r>
          </a:p>
          <a:p>
            <a:r>
              <a:rPr lang="en-US" dirty="0"/>
              <a:t>AU Communique on IP Barriers for Vaccine Access: July 2020 </a:t>
            </a:r>
          </a:p>
          <a:p>
            <a:r>
              <a:rPr lang="en-US" dirty="0"/>
              <a:t>SA and Indian Government Joint Proposal for TRIPS Waiver : October 2020 – </a:t>
            </a:r>
          </a:p>
          <a:p>
            <a:pPr lvl="1"/>
            <a:r>
              <a:rPr lang="en-US" b="0" i="0" dirty="0">
                <a:solidFill>
                  <a:srgbClr val="111111"/>
                </a:solidFill>
                <a:effectLst/>
              </a:rPr>
              <a:t>India and South Africa on 2 October 2020</a:t>
            </a:r>
            <a:r>
              <a:rPr lang="en-US" b="0" i="0" dirty="0">
                <a:solidFill>
                  <a:schemeClr val="tx1"/>
                </a:solidFill>
                <a:effectLst/>
              </a:rPr>
              <a:t> </a:t>
            </a:r>
            <a:r>
              <a:rPr lang="en-US" b="0" i="0" u="none" strike="noStrike" dirty="0">
                <a:solidFill>
                  <a:schemeClr val="tx1"/>
                </a:solidFill>
                <a:effectLst/>
              </a:rPr>
              <a:t>asked </a:t>
            </a:r>
            <a:r>
              <a:rPr lang="en-US" b="0" i="0" dirty="0">
                <a:solidFill>
                  <a:schemeClr val="tx1"/>
                </a:solidFill>
                <a:effectLst/>
              </a:rPr>
              <a:t>the World Trade Organization (WTO) to allow all countries to choose to neither grant nor enforce patents and other </a:t>
            </a:r>
            <a:r>
              <a:rPr lang="en-US" b="0" i="0" u="none" strike="noStrike" dirty="0">
                <a:solidFill>
                  <a:schemeClr val="tx1"/>
                </a:solidFill>
                <a:effectLst/>
              </a:rPr>
              <a:t>intellectual property (IP) related to COVID-19 drugs</a:t>
            </a:r>
            <a:r>
              <a:rPr lang="en-US" b="0" i="0" dirty="0">
                <a:solidFill>
                  <a:schemeClr val="tx1"/>
                </a:solidFill>
                <a:effectLst/>
              </a:rPr>
              <a:t>, </a:t>
            </a:r>
            <a:r>
              <a:rPr lang="en-US" b="0" i="0" u="none" strike="noStrike" dirty="0">
                <a:solidFill>
                  <a:schemeClr val="tx1"/>
                </a:solidFill>
                <a:effectLst/>
              </a:rPr>
              <a:t>vaccines</a:t>
            </a:r>
            <a:r>
              <a:rPr lang="en-US" b="0" i="0" dirty="0">
                <a:solidFill>
                  <a:schemeClr val="tx1"/>
                </a:solidFill>
                <a:effectLst/>
              </a:rPr>
              <a:t>, diagnostics </a:t>
            </a:r>
            <a:r>
              <a:rPr lang="en-US" b="0" i="0" dirty="0">
                <a:solidFill>
                  <a:srgbClr val="111111"/>
                </a:solidFill>
                <a:effectLst/>
              </a:rPr>
              <a:t>and other technologies for the duration of the pandemic, until global herd immunity is achieved</a:t>
            </a:r>
            <a:r>
              <a:rPr lang="en-US" dirty="0"/>
              <a:t> (not just for patents, but for trade secrets and copyrights, industrial design) </a:t>
            </a:r>
          </a:p>
          <a:p>
            <a:pPr lvl="1"/>
            <a:r>
              <a:rPr lang="en-US" dirty="0"/>
              <a:t>Now supported by many developing world countries </a:t>
            </a:r>
          </a:p>
          <a:p>
            <a:pPr lvl="1"/>
            <a:r>
              <a:rPr lang="en-US" b="1" dirty="0">
                <a:solidFill>
                  <a:srgbClr val="2808C8"/>
                </a:solidFill>
              </a:rPr>
              <a:t>Opposed by </a:t>
            </a:r>
            <a:r>
              <a:rPr lang="en-US" b="1" u="sng" dirty="0">
                <a:solidFill>
                  <a:srgbClr val="2808C8"/>
                </a:solidFill>
              </a:rPr>
              <a:t>Brazil, Australia, EU, UK, US, Canada, Japan </a:t>
            </a:r>
            <a:r>
              <a:rPr lang="en-US" b="1" dirty="0">
                <a:solidFill>
                  <a:srgbClr val="2808C8"/>
                </a:solidFill>
              </a:rPr>
              <a:t>– and handful of very rich nations who have commenced own vaccination programmes through AMCs and/or COVAX purchases too</a:t>
            </a:r>
          </a:p>
          <a:p>
            <a:r>
              <a:rPr lang="en-US" dirty="0"/>
              <a:t>While waiver request is important, again, limitations and domestic constraints, including local laws not being passed </a:t>
            </a:r>
          </a:p>
          <a:p>
            <a:r>
              <a:rPr lang="en-US" dirty="0"/>
              <a:t>See also: </a:t>
            </a:r>
            <a:r>
              <a:rPr lang="en-US" b="1" dirty="0">
                <a:solidFill>
                  <a:srgbClr val="2808C8"/>
                </a:solidFill>
                <a:hlinkClick r:id="rId2">
                  <a:extLst>
                    <a:ext uri="{A12FA001-AC4F-418D-AE19-62706E023703}">
                      <ahyp:hlinkClr xmlns:ahyp="http://schemas.microsoft.com/office/drawing/2018/hyperlinkcolor" val="tx"/>
                    </a:ext>
                  </a:extLst>
                </a:hlinkClick>
              </a:rPr>
              <a:t>https://msfaccess.org/india-and-south-africa-proposal-wto-waiver-ip-protections-covid-19-related-medical-technologies</a:t>
            </a:r>
            <a:endParaRPr lang="en-US" b="1" dirty="0">
              <a:solidFill>
                <a:srgbClr val="2808C8"/>
              </a:solidFill>
            </a:endParaRPr>
          </a:p>
          <a:p>
            <a:pPr marL="530352" lvl="1" indent="0">
              <a:buNone/>
            </a:pPr>
            <a:endParaRPr lang="en-US" dirty="0"/>
          </a:p>
          <a:p>
            <a:pPr lvl="1"/>
            <a:endParaRPr lang="en-US" dirty="0"/>
          </a:p>
          <a:p>
            <a:endParaRPr lang="en-US" dirty="0"/>
          </a:p>
        </p:txBody>
      </p:sp>
      <p:pic>
        <p:nvPicPr>
          <p:cNvPr id="8" name="Picture 7" descr="Text&#10;&#10;Description automatically generated">
            <a:extLst>
              <a:ext uri="{FF2B5EF4-FFF2-40B4-BE49-F238E27FC236}">
                <a16:creationId xmlns:a16="http://schemas.microsoft.com/office/drawing/2014/main" id="{41A39462-5808-4930-AC53-35F04A571E56}"/>
              </a:ext>
            </a:extLst>
          </p:cNvPr>
          <p:cNvPicPr>
            <a:picLocks noChangeAspect="1"/>
          </p:cNvPicPr>
          <p:nvPr/>
        </p:nvPicPr>
        <p:blipFill>
          <a:blip r:embed="rId3"/>
          <a:stretch>
            <a:fillRect/>
          </a:stretch>
        </p:blipFill>
        <p:spPr>
          <a:xfrm>
            <a:off x="8877300" y="236483"/>
            <a:ext cx="3028950" cy="2305357"/>
          </a:xfrm>
          <a:prstGeom prst="rect">
            <a:avLst/>
          </a:prstGeom>
        </p:spPr>
      </p:pic>
    </p:spTree>
    <p:extLst>
      <p:ext uri="{BB962C8B-B14F-4D97-AF65-F5344CB8AC3E}">
        <p14:creationId xmlns:p14="http://schemas.microsoft.com/office/powerpoint/2010/main" val="184697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99A-9FFD-4AC1-A85F-972BFB3F9BF1}"/>
              </a:ext>
            </a:extLst>
          </p:cNvPr>
          <p:cNvSpPr>
            <a:spLocks noGrp="1"/>
          </p:cNvSpPr>
          <p:nvPr>
            <p:ph type="title"/>
          </p:nvPr>
        </p:nvSpPr>
        <p:spPr>
          <a:xfrm>
            <a:off x="1295400" y="276225"/>
            <a:ext cx="9601200" cy="914400"/>
          </a:xfrm>
        </p:spPr>
        <p:txBody>
          <a:bodyPr/>
          <a:lstStyle/>
          <a:p>
            <a:r>
              <a:rPr lang="en-US" dirty="0"/>
              <a:t>Access and blockers of access </a:t>
            </a:r>
          </a:p>
        </p:txBody>
      </p:sp>
      <p:pic>
        <p:nvPicPr>
          <p:cNvPr id="6" name="Content Placeholder 5" descr="Map&#10;&#10;Description automatically generated">
            <a:extLst>
              <a:ext uri="{FF2B5EF4-FFF2-40B4-BE49-F238E27FC236}">
                <a16:creationId xmlns:a16="http://schemas.microsoft.com/office/drawing/2014/main" id="{58C53FE1-32F3-469C-BECF-10896A9BD300}"/>
              </a:ext>
            </a:extLst>
          </p:cNvPr>
          <p:cNvPicPr>
            <a:picLocks noGrp="1" noChangeAspect="1"/>
          </p:cNvPicPr>
          <p:nvPr>
            <p:ph sz="half" idx="1"/>
          </p:nvPr>
        </p:nvPicPr>
        <p:blipFill>
          <a:blip r:embed="rId2"/>
          <a:stretch>
            <a:fillRect/>
          </a:stretch>
        </p:blipFill>
        <p:spPr>
          <a:xfrm>
            <a:off x="1219199" y="1438276"/>
            <a:ext cx="5143499" cy="4991100"/>
          </a:xfrm>
        </p:spPr>
      </p:pic>
      <p:pic>
        <p:nvPicPr>
          <p:cNvPr id="8" name="Content Placeholder 7" descr="Map&#10;&#10;Description automatically generated">
            <a:extLst>
              <a:ext uri="{FF2B5EF4-FFF2-40B4-BE49-F238E27FC236}">
                <a16:creationId xmlns:a16="http://schemas.microsoft.com/office/drawing/2014/main" id="{462A2091-6627-47B0-A078-97A366AC6D31}"/>
              </a:ext>
            </a:extLst>
          </p:cNvPr>
          <p:cNvPicPr>
            <a:picLocks noGrp="1" noChangeAspect="1"/>
          </p:cNvPicPr>
          <p:nvPr>
            <p:ph sz="half" idx="2"/>
          </p:nvPr>
        </p:nvPicPr>
        <p:blipFill>
          <a:blip r:embed="rId3"/>
          <a:stretch>
            <a:fillRect/>
          </a:stretch>
        </p:blipFill>
        <p:spPr>
          <a:xfrm>
            <a:off x="6781800" y="1600200"/>
            <a:ext cx="5295899" cy="4829176"/>
          </a:xfrm>
        </p:spPr>
      </p:pic>
    </p:spTree>
    <p:extLst>
      <p:ext uri="{BB962C8B-B14F-4D97-AF65-F5344CB8AC3E}">
        <p14:creationId xmlns:p14="http://schemas.microsoft.com/office/powerpoint/2010/main" val="365171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Content Placeholder 9" descr="Timeline&#10;&#10;Description automatically generated">
            <a:extLst>
              <a:ext uri="{FF2B5EF4-FFF2-40B4-BE49-F238E27FC236}">
                <a16:creationId xmlns:a16="http://schemas.microsoft.com/office/drawing/2014/main" id="{E96FEC21-85B1-4C1E-9EAD-9BBB0119843B}"/>
              </a:ext>
            </a:extLst>
          </p:cNvPr>
          <p:cNvPicPr>
            <a:picLocks noGrp="1" noChangeAspect="1"/>
          </p:cNvPicPr>
          <p:nvPr>
            <p:ph sz="half" idx="2"/>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8293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FB9B-B7F5-4557-8660-244CFA5D142E}"/>
              </a:ext>
            </a:extLst>
          </p:cNvPr>
          <p:cNvSpPr>
            <a:spLocks noGrp="1"/>
          </p:cNvSpPr>
          <p:nvPr>
            <p:ph type="title"/>
          </p:nvPr>
        </p:nvSpPr>
        <p:spPr/>
        <p:txBody>
          <a:bodyPr/>
          <a:lstStyle/>
          <a:p>
            <a:r>
              <a:rPr lang="en-US" dirty="0"/>
              <a:t>Civil Society - Responses &amp; Realities  </a:t>
            </a:r>
          </a:p>
        </p:txBody>
      </p:sp>
      <p:sp>
        <p:nvSpPr>
          <p:cNvPr id="3" name="Content Placeholder 2">
            <a:extLst>
              <a:ext uri="{FF2B5EF4-FFF2-40B4-BE49-F238E27FC236}">
                <a16:creationId xmlns:a16="http://schemas.microsoft.com/office/drawing/2014/main" id="{3BE937C2-23BB-42D2-8399-29F3DFF7918F}"/>
              </a:ext>
            </a:extLst>
          </p:cNvPr>
          <p:cNvSpPr>
            <a:spLocks noGrp="1"/>
          </p:cNvSpPr>
          <p:nvPr>
            <p:ph idx="1"/>
          </p:nvPr>
        </p:nvSpPr>
        <p:spPr>
          <a:xfrm>
            <a:off x="1371600" y="1600200"/>
            <a:ext cx="9601200" cy="4267200"/>
          </a:xfrm>
        </p:spPr>
        <p:txBody>
          <a:bodyPr>
            <a:normAutofit fontScale="92500" lnSpcReduction="20000"/>
          </a:bodyPr>
          <a:lstStyle/>
          <a:p>
            <a:r>
              <a:rPr lang="en-US" dirty="0"/>
              <a:t>Access cannot hinge on benevolence and charity OR no transparency</a:t>
            </a:r>
          </a:p>
          <a:p>
            <a:r>
              <a:rPr lang="en-US" dirty="0"/>
              <a:t>Billions in public investment including for accelerated vaccine research for Covid-19</a:t>
            </a:r>
            <a:endParaRPr lang="en-US" dirty="0">
              <a:highlight>
                <a:srgbClr val="FFFF00"/>
              </a:highlight>
            </a:endParaRPr>
          </a:p>
          <a:p>
            <a:r>
              <a:rPr lang="en-US" dirty="0"/>
              <a:t>Voluntary licenses are limited, even if helpful – segments markets – who has ultimate control and right to IP</a:t>
            </a:r>
          </a:p>
          <a:p>
            <a:r>
              <a:rPr lang="en-US" dirty="0"/>
              <a:t>COVAX has several serious limitations and limited transparency – ‘27% LIC coverage by end 2021’ should constitute a crisis point</a:t>
            </a:r>
          </a:p>
          <a:p>
            <a:r>
              <a:rPr lang="en-US" dirty="0"/>
              <a:t>Rich countries have pre-bought supplies via advanced purchase agreements (or AMCs), bi-laterally and via COVAX too</a:t>
            </a:r>
          </a:p>
          <a:p>
            <a:r>
              <a:rPr lang="en-US" dirty="0"/>
              <a:t>TRIPS flexibilities are difficult to use in practice in each domestic context (trade and other pressures, legal delays too) </a:t>
            </a:r>
          </a:p>
          <a:p>
            <a:r>
              <a:rPr lang="en-US" i="1" dirty="0"/>
              <a:t>Domestically in SA – fix the patent laws – Parliament has STILL not passed the law – not even in a pandemic </a:t>
            </a:r>
          </a:p>
          <a:p>
            <a:r>
              <a:rPr lang="en-US" dirty="0"/>
              <a:t>Safe manufacturing can be ramped up with proper investment and urgent data sharing </a:t>
            </a:r>
          </a:p>
          <a:p>
            <a:endParaRPr lang="en-US" dirty="0"/>
          </a:p>
        </p:txBody>
      </p:sp>
    </p:spTree>
    <p:extLst>
      <p:ext uri="{BB962C8B-B14F-4D97-AF65-F5344CB8AC3E}">
        <p14:creationId xmlns:p14="http://schemas.microsoft.com/office/powerpoint/2010/main" val="158674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25B6-4416-4AC7-87B0-0FF3B960352D}"/>
              </a:ext>
            </a:extLst>
          </p:cNvPr>
          <p:cNvSpPr>
            <a:spLocks noGrp="1"/>
          </p:cNvSpPr>
          <p:nvPr>
            <p:ph type="title"/>
          </p:nvPr>
        </p:nvSpPr>
        <p:spPr>
          <a:xfrm>
            <a:off x="1371599" y="247650"/>
            <a:ext cx="9601200" cy="1485900"/>
          </a:xfrm>
        </p:spPr>
        <p:txBody>
          <a:bodyPr/>
          <a:lstStyle/>
          <a:p>
            <a:r>
              <a:rPr lang="en-US" dirty="0"/>
              <a:t>‘Vaccine Nationalism’  </a:t>
            </a:r>
          </a:p>
        </p:txBody>
      </p:sp>
      <p:sp>
        <p:nvSpPr>
          <p:cNvPr id="3" name="Content Placeholder 2">
            <a:extLst>
              <a:ext uri="{FF2B5EF4-FFF2-40B4-BE49-F238E27FC236}">
                <a16:creationId xmlns:a16="http://schemas.microsoft.com/office/drawing/2014/main" id="{D57ADD1F-C658-4B50-AF53-6993F0204CC6}"/>
              </a:ext>
            </a:extLst>
          </p:cNvPr>
          <p:cNvSpPr>
            <a:spLocks noGrp="1"/>
          </p:cNvSpPr>
          <p:nvPr>
            <p:ph idx="1"/>
          </p:nvPr>
        </p:nvSpPr>
        <p:spPr>
          <a:xfrm>
            <a:off x="1371599" y="1123951"/>
            <a:ext cx="10658476" cy="5486400"/>
          </a:xfrm>
        </p:spPr>
        <p:txBody>
          <a:bodyPr>
            <a:noAutofit/>
          </a:bodyPr>
          <a:lstStyle/>
          <a:p>
            <a:r>
              <a:rPr lang="en-US" sz="1600" dirty="0"/>
              <a:t>Vaccines and IP – More than just about patent monopolies and rights/claims – also: </a:t>
            </a:r>
          </a:p>
          <a:p>
            <a:pPr lvl="1"/>
            <a:r>
              <a:rPr lang="en-US" sz="1600" dirty="0"/>
              <a:t>Background technologies (platforms); Foreground technologies (vaccine products) </a:t>
            </a:r>
          </a:p>
          <a:p>
            <a:pPr lvl="1"/>
            <a:r>
              <a:rPr lang="en-US" sz="1600" dirty="0"/>
              <a:t>Manufacturing know how and clinical data (trade secrets) </a:t>
            </a:r>
          </a:p>
          <a:p>
            <a:pPr lvl="1"/>
            <a:r>
              <a:rPr lang="en-US" sz="1600" dirty="0"/>
              <a:t>Bi-lateral technology transfer and licensing </a:t>
            </a:r>
          </a:p>
          <a:p>
            <a:r>
              <a:rPr lang="en-US" sz="1600" dirty="0"/>
              <a:t>Recent Reports -  Rich countries have bought up more than half the world’s supply (some more than 3 times needed, some more than 5 times needed) </a:t>
            </a:r>
          </a:p>
          <a:p>
            <a:r>
              <a:rPr lang="en-US" sz="1600" b="1" dirty="0">
                <a:solidFill>
                  <a:srgbClr val="2808C8"/>
                </a:solidFill>
              </a:rPr>
              <a:t>COVAX</a:t>
            </a:r>
            <a:r>
              <a:rPr lang="en-US" sz="1600" dirty="0">
                <a:solidFill>
                  <a:srgbClr val="2808C8"/>
                </a:solidFill>
              </a:rPr>
              <a:t> l</a:t>
            </a:r>
            <a:r>
              <a:rPr lang="en-US" sz="1600" b="1" dirty="0">
                <a:solidFill>
                  <a:srgbClr val="2808C8"/>
                </a:solidFill>
              </a:rPr>
              <a:t>imitations </a:t>
            </a:r>
          </a:p>
          <a:p>
            <a:pPr lvl="1"/>
            <a:r>
              <a:rPr lang="en-US" sz="1600" dirty="0">
                <a:solidFill>
                  <a:srgbClr val="2808C8"/>
                </a:solidFill>
              </a:rPr>
              <a:t>Voluntary pooling mechanism; ‘Tiered pricing; Self-financing for MICs; Alongside bi-lateral agreements; Not all governments and companies entered voluntary pool; Own deadlines, no pricing transparency, no pricing data shared, unclear governance frameworks- GAVI ; Relies on charity for LICs – not yet raised full target; endorses IP regime  </a:t>
            </a:r>
          </a:p>
          <a:p>
            <a:r>
              <a:rPr lang="en-US" sz="1600" dirty="0"/>
              <a:t>Phrma refuses to grant multiple and sustainable non-exclusive, reasonable terms, global licenses in a pandemic </a:t>
            </a:r>
          </a:p>
          <a:p>
            <a:r>
              <a:rPr lang="en-US" sz="1600" dirty="0"/>
              <a:t>African Governments not yet committed to compulsory licenses because hoping for access through waiver, donations, goodwill, bi-lateral agreements or COVAX and deference to volunteerism (explains TRIPS Waiver request)  </a:t>
            </a:r>
          </a:p>
          <a:p>
            <a:r>
              <a:rPr lang="en-US" sz="1600" b="1" dirty="0">
                <a:solidFill>
                  <a:srgbClr val="2808C8"/>
                </a:solidFill>
              </a:rPr>
              <a:t>WHO- C-TAP</a:t>
            </a:r>
            <a:r>
              <a:rPr lang="en-US" sz="1600" b="1" dirty="0">
                <a:solidFill>
                  <a:srgbClr val="7030A0"/>
                </a:solidFill>
              </a:rPr>
              <a:t> </a:t>
            </a:r>
            <a:r>
              <a:rPr lang="en-US" sz="1600" dirty="0"/>
              <a:t>– also voluntary = no participation as yet  </a:t>
            </a:r>
          </a:p>
        </p:txBody>
      </p:sp>
    </p:spTree>
    <p:extLst>
      <p:ext uri="{BB962C8B-B14F-4D97-AF65-F5344CB8AC3E}">
        <p14:creationId xmlns:p14="http://schemas.microsoft.com/office/powerpoint/2010/main" val="29479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70ED-B896-40D6-9979-0FED0063149D}"/>
              </a:ext>
            </a:extLst>
          </p:cNvPr>
          <p:cNvSpPr>
            <a:spLocks noGrp="1"/>
          </p:cNvSpPr>
          <p:nvPr>
            <p:ph type="title"/>
          </p:nvPr>
        </p:nvSpPr>
        <p:spPr/>
        <p:txBody>
          <a:bodyPr/>
          <a:lstStyle/>
          <a:p>
            <a:r>
              <a:rPr lang="en-US" dirty="0"/>
              <a:t>Calls </a:t>
            </a:r>
          </a:p>
        </p:txBody>
      </p:sp>
      <p:sp>
        <p:nvSpPr>
          <p:cNvPr id="3" name="Content Placeholder 2">
            <a:extLst>
              <a:ext uri="{FF2B5EF4-FFF2-40B4-BE49-F238E27FC236}">
                <a16:creationId xmlns:a16="http://schemas.microsoft.com/office/drawing/2014/main" id="{C2552534-8F11-4E9E-89C1-448A1A104C64}"/>
              </a:ext>
            </a:extLst>
          </p:cNvPr>
          <p:cNvSpPr>
            <a:spLocks noGrp="1"/>
          </p:cNvSpPr>
          <p:nvPr>
            <p:ph idx="1"/>
          </p:nvPr>
        </p:nvSpPr>
        <p:spPr>
          <a:xfrm>
            <a:off x="1371599" y="1481959"/>
            <a:ext cx="10421007" cy="4385441"/>
          </a:xfrm>
        </p:spPr>
        <p:txBody>
          <a:bodyPr>
            <a:normAutofit lnSpcReduction="10000"/>
          </a:bodyPr>
          <a:lstStyle/>
          <a:p>
            <a:pPr algn="l"/>
            <a:r>
              <a:rPr lang="en-US" b="0" i="0" dirty="0">
                <a:solidFill>
                  <a:srgbClr val="111111"/>
                </a:solidFill>
                <a:effectLst/>
              </a:rPr>
              <a:t>‘A People’s Vaccine’ / ‘Free the Vaccine’ </a:t>
            </a:r>
          </a:p>
          <a:p>
            <a:pPr algn="l"/>
            <a:r>
              <a:rPr lang="en-US" b="0" i="0" dirty="0">
                <a:solidFill>
                  <a:srgbClr val="111111"/>
                </a:solidFill>
                <a:effectLst/>
              </a:rPr>
              <a:t>Geography – everyone, everywhere</a:t>
            </a:r>
          </a:p>
          <a:p>
            <a:pPr algn="l"/>
            <a:r>
              <a:rPr lang="en-US" dirty="0">
                <a:solidFill>
                  <a:srgbClr val="111111"/>
                </a:solidFill>
              </a:rPr>
              <a:t>Stop Opposing the TRIPS Waiver – lives depend on it </a:t>
            </a:r>
            <a:endParaRPr lang="en-US" b="0" i="0" dirty="0">
              <a:solidFill>
                <a:srgbClr val="111111"/>
              </a:solidFill>
              <a:effectLst/>
              <a:highlight>
                <a:srgbClr val="FFFF00"/>
              </a:highlight>
            </a:endParaRPr>
          </a:p>
          <a:p>
            <a:pPr algn="l"/>
            <a:r>
              <a:rPr lang="en-US" dirty="0">
                <a:solidFill>
                  <a:srgbClr val="111111"/>
                </a:solidFill>
              </a:rPr>
              <a:t>Price at cost, not at profit, for a longer period </a:t>
            </a:r>
          </a:p>
          <a:p>
            <a:pPr algn="l"/>
            <a:r>
              <a:rPr lang="en-US" dirty="0">
                <a:solidFill>
                  <a:srgbClr val="111111"/>
                </a:solidFill>
              </a:rPr>
              <a:t>Transparency - R</a:t>
            </a:r>
            <a:r>
              <a:rPr lang="en-US" b="0" i="0" dirty="0">
                <a:solidFill>
                  <a:srgbClr val="111111"/>
                </a:solidFill>
                <a:effectLst/>
              </a:rPr>
              <a:t>equire drug companies, corporations as well as university research institutions to open their books and show the public all research &amp; development and production costs – as domestic price regulation is hostage to NDAs/ confidentiality/ secrecy agreements and no-fault compensation schemes </a:t>
            </a:r>
          </a:p>
          <a:p>
            <a:pPr algn="l"/>
            <a:r>
              <a:rPr lang="en-US" b="0" i="0" dirty="0">
                <a:solidFill>
                  <a:srgbClr val="111111"/>
                </a:solidFill>
                <a:effectLst/>
              </a:rPr>
              <a:t>Companies cannot unilaterally decide supplies, pricing and when pandemic ends </a:t>
            </a:r>
          </a:p>
          <a:p>
            <a:pPr algn="l"/>
            <a:r>
              <a:rPr lang="en-US" b="0" i="0" dirty="0">
                <a:solidFill>
                  <a:srgbClr val="111111"/>
                </a:solidFill>
                <a:effectLst/>
              </a:rPr>
              <a:t>Community involvement – to encourage democratic participation, build community trust and avoid vaccine hesitancy as well as growing anti-vaccine movement</a:t>
            </a:r>
          </a:p>
          <a:p>
            <a:pPr algn="l"/>
            <a:r>
              <a:rPr lang="en-US" dirty="0">
                <a:solidFill>
                  <a:srgbClr val="111111"/>
                </a:solidFill>
              </a:rPr>
              <a:t>Share technology and treat as ‘global public good’ </a:t>
            </a:r>
            <a:r>
              <a:rPr lang="en-US" b="0" i="0" dirty="0">
                <a:solidFill>
                  <a:srgbClr val="111111"/>
                </a:solidFill>
                <a:effectLst/>
              </a:rPr>
              <a:t> </a:t>
            </a:r>
          </a:p>
          <a:p>
            <a:endParaRPr lang="en-US" dirty="0"/>
          </a:p>
        </p:txBody>
      </p:sp>
      <p:pic>
        <p:nvPicPr>
          <p:cNvPr id="5" name="Picture 4" descr="Shape, arrow&#10;&#10;Description automatically generated">
            <a:extLst>
              <a:ext uri="{FF2B5EF4-FFF2-40B4-BE49-F238E27FC236}">
                <a16:creationId xmlns:a16="http://schemas.microsoft.com/office/drawing/2014/main" id="{CE6E0D14-9930-4D13-9EBD-4F4FF8D17916}"/>
              </a:ext>
            </a:extLst>
          </p:cNvPr>
          <p:cNvPicPr>
            <a:picLocks noChangeAspect="1"/>
          </p:cNvPicPr>
          <p:nvPr/>
        </p:nvPicPr>
        <p:blipFill>
          <a:blip r:embed="rId2"/>
          <a:stretch>
            <a:fillRect/>
          </a:stretch>
        </p:blipFill>
        <p:spPr>
          <a:xfrm>
            <a:off x="8570533" y="120216"/>
            <a:ext cx="1361743" cy="136174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FBFF3C1-AD90-4595-8D4E-FA55941E21F9}"/>
              </a:ext>
            </a:extLst>
          </p:cNvPr>
          <p:cNvPicPr>
            <a:picLocks noChangeAspect="1"/>
          </p:cNvPicPr>
          <p:nvPr/>
        </p:nvPicPr>
        <p:blipFill>
          <a:blip r:embed="rId3"/>
          <a:stretch>
            <a:fillRect/>
          </a:stretch>
        </p:blipFill>
        <p:spPr>
          <a:xfrm>
            <a:off x="10254488" y="133354"/>
            <a:ext cx="1361743" cy="1361743"/>
          </a:xfrm>
          <a:prstGeom prst="rect">
            <a:avLst/>
          </a:prstGeom>
        </p:spPr>
      </p:pic>
    </p:spTree>
    <p:extLst>
      <p:ext uri="{BB962C8B-B14F-4D97-AF65-F5344CB8AC3E}">
        <p14:creationId xmlns:p14="http://schemas.microsoft.com/office/powerpoint/2010/main" val="328080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CE88-7F62-48B6-A742-0D15EC0F84B1}"/>
              </a:ext>
            </a:extLst>
          </p:cNvPr>
          <p:cNvSpPr>
            <a:spLocks noGrp="1"/>
          </p:cNvSpPr>
          <p:nvPr>
            <p:ph type="title"/>
          </p:nvPr>
        </p:nvSpPr>
        <p:spPr/>
        <p:txBody>
          <a:bodyPr/>
          <a:lstStyle/>
          <a:p>
            <a:r>
              <a:rPr lang="en-US" dirty="0"/>
              <a:t>South Africa – impact locally  </a:t>
            </a:r>
          </a:p>
        </p:txBody>
      </p:sp>
      <p:sp>
        <p:nvSpPr>
          <p:cNvPr id="3" name="Content Placeholder 2">
            <a:extLst>
              <a:ext uri="{FF2B5EF4-FFF2-40B4-BE49-F238E27FC236}">
                <a16:creationId xmlns:a16="http://schemas.microsoft.com/office/drawing/2014/main" id="{4B7DC5F3-93CF-4771-A3FB-279DDDDAB19E}"/>
              </a:ext>
            </a:extLst>
          </p:cNvPr>
          <p:cNvSpPr>
            <a:spLocks noGrp="1"/>
          </p:cNvSpPr>
          <p:nvPr>
            <p:ph idx="1"/>
          </p:nvPr>
        </p:nvSpPr>
        <p:spPr>
          <a:xfrm>
            <a:off x="933450" y="1343025"/>
            <a:ext cx="11106150" cy="5438775"/>
          </a:xfrm>
        </p:spPr>
        <p:txBody>
          <a:bodyPr>
            <a:noAutofit/>
          </a:bodyPr>
          <a:lstStyle/>
          <a:p>
            <a:r>
              <a:rPr lang="en-US" sz="2400" dirty="0">
                <a:solidFill>
                  <a:schemeClr val="tx1"/>
                </a:solidFill>
              </a:rPr>
              <a:t>Vaccine Selection and Trials</a:t>
            </a:r>
          </a:p>
          <a:p>
            <a:pPr lvl="1"/>
            <a:r>
              <a:rPr lang="en-US" sz="2400" dirty="0">
                <a:solidFill>
                  <a:schemeClr val="tx1"/>
                </a:solidFill>
              </a:rPr>
              <a:t>Trial- AstraZeneca/Oxford Group (roll out paused early 2021)</a:t>
            </a:r>
          </a:p>
          <a:p>
            <a:pPr lvl="1"/>
            <a:r>
              <a:rPr lang="en-US" sz="2400" dirty="0">
                <a:solidFill>
                  <a:schemeClr val="tx1"/>
                </a:solidFill>
              </a:rPr>
              <a:t>Trial - Johnson and Johnson (Sisonke+ rolled out early 2021)</a:t>
            </a:r>
          </a:p>
          <a:p>
            <a:pPr lvl="2"/>
            <a:r>
              <a:rPr lang="en-US" sz="2200" dirty="0">
                <a:solidFill>
                  <a:schemeClr val="tx1"/>
                </a:solidFill>
              </a:rPr>
              <a:t>Aspen sub-license for fill and finish only </a:t>
            </a:r>
          </a:p>
          <a:p>
            <a:pPr lvl="2"/>
            <a:r>
              <a:rPr lang="en-US" sz="2200" dirty="0">
                <a:solidFill>
                  <a:schemeClr val="tx1"/>
                </a:solidFill>
              </a:rPr>
              <a:t>NO BIOVAC licenses – yet</a:t>
            </a:r>
          </a:p>
          <a:p>
            <a:pPr lvl="1"/>
            <a:r>
              <a:rPr lang="en-US" sz="2400" dirty="0">
                <a:solidFill>
                  <a:schemeClr val="tx1"/>
                </a:solidFill>
              </a:rPr>
              <a:t>Trial - Novavax (not in selection); </a:t>
            </a:r>
          </a:p>
          <a:p>
            <a:pPr lvl="1"/>
            <a:r>
              <a:rPr lang="en-US" sz="2400" dirty="0">
                <a:solidFill>
                  <a:schemeClr val="tx1"/>
                </a:solidFill>
              </a:rPr>
              <a:t>Trial - Pfizer/</a:t>
            </a:r>
            <a:r>
              <a:rPr lang="en-US" sz="2400" dirty="0" err="1">
                <a:solidFill>
                  <a:schemeClr val="tx1"/>
                </a:solidFill>
              </a:rPr>
              <a:t>BioNtech</a:t>
            </a:r>
            <a:r>
              <a:rPr lang="en-US" sz="2400" dirty="0">
                <a:solidFill>
                  <a:schemeClr val="tx1"/>
                </a:solidFill>
              </a:rPr>
              <a:t> (in selection)</a:t>
            </a:r>
            <a:endParaRPr lang="en-US" sz="2400" i="0" dirty="0">
              <a:solidFill>
                <a:schemeClr val="tx1"/>
              </a:solidFill>
            </a:endParaRPr>
          </a:p>
          <a:p>
            <a:pPr lvl="1"/>
            <a:r>
              <a:rPr lang="en-US" sz="2400" i="0" dirty="0">
                <a:solidFill>
                  <a:schemeClr val="tx1"/>
                </a:solidFill>
                <a:effectLst/>
              </a:rPr>
              <a:t>Other discussions and negotiation</a:t>
            </a:r>
            <a:r>
              <a:rPr lang="en-US" sz="2400" dirty="0">
                <a:solidFill>
                  <a:schemeClr val="tx1"/>
                </a:solidFill>
              </a:rPr>
              <a:t>s pending with Moderna Inc (NIH-Moderna Vaccine), AU VATT, COVAX (AZ/Pfizer forecast) </a:t>
            </a:r>
          </a:p>
          <a:p>
            <a:pPr lvl="2"/>
            <a:r>
              <a:rPr lang="en-US" sz="2200" dirty="0">
                <a:solidFill>
                  <a:schemeClr val="tx1"/>
                </a:solidFill>
              </a:rPr>
              <a:t>See DG affidavit in Afriforum/Solidarity matter </a:t>
            </a:r>
          </a:p>
          <a:p>
            <a:pPr lvl="1"/>
            <a:r>
              <a:rPr lang="en-US" sz="2400" i="0" dirty="0">
                <a:solidFill>
                  <a:schemeClr val="tx1"/>
                </a:solidFill>
                <a:effectLst/>
              </a:rPr>
              <a:t>Budget announcement includes NO FAULT COMPENSATION SCHEME (J$J)</a:t>
            </a:r>
          </a:p>
          <a:p>
            <a:r>
              <a:rPr lang="en-US" sz="2400" i="0" dirty="0">
                <a:solidFill>
                  <a:schemeClr val="tx1"/>
                </a:solidFill>
                <a:effectLst/>
              </a:rPr>
              <a:t>GLOBALLY: Vaccine candidates received </a:t>
            </a:r>
            <a:r>
              <a:rPr lang="en-US" sz="2400" b="1" i="0" dirty="0">
                <a:solidFill>
                  <a:schemeClr val="tx1"/>
                </a:solidFill>
                <a:effectLst/>
              </a:rPr>
              <a:t>$ 10 billion of known public investment and philanthropic funding to accelerate vaccine research (low transparency) </a:t>
            </a:r>
          </a:p>
          <a:p>
            <a:pPr lvl="1"/>
            <a:endParaRPr lang="en-US" sz="1600" i="0" dirty="0">
              <a:solidFill>
                <a:schemeClr val="tx1"/>
              </a:solidFill>
              <a:effectLst/>
            </a:endParaRPr>
          </a:p>
        </p:txBody>
      </p:sp>
    </p:spTree>
    <p:extLst>
      <p:ext uri="{BB962C8B-B14F-4D97-AF65-F5344CB8AC3E}">
        <p14:creationId xmlns:p14="http://schemas.microsoft.com/office/powerpoint/2010/main" val="107375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5A3-B704-4EA6-AFAD-3220DE33DCEB}"/>
              </a:ext>
            </a:extLst>
          </p:cNvPr>
          <p:cNvSpPr>
            <a:spLocks noGrp="1"/>
          </p:cNvSpPr>
          <p:nvPr>
            <p:ph type="title"/>
          </p:nvPr>
        </p:nvSpPr>
        <p:spPr>
          <a:xfrm>
            <a:off x="952500" y="142874"/>
            <a:ext cx="10991850" cy="1323975"/>
          </a:xfrm>
        </p:spPr>
        <p:txBody>
          <a:bodyPr>
            <a:noAutofit/>
          </a:bodyPr>
          <a:lstStyle/>
          <a:p>
            <a:br>
              <a:rPr lang="en-US" sz="2400" dirty="0">
                <a:solidFill>
                  <a:schemeClr val="tx1"/>
                </a:solidFill>
              </a:rPr>
            </a:br>
            <a:r>
              <a:rPr lang="en-US" sz="2400" dirty="0">
                <a:solidFill>
                  <a:schemeClr val="tx1"/>
                </a:solidFill>
              </a:rPr>
              <a:t>THE LANCET: </a:t>
            </a:r>
            <a:r>
              <a:rPr lang="en-US" sz="2400" i="1" dirty="0">
                <a:solidFill>
                  <a:schemeClr val="tx1"/>
                </a:solidFill>
              </a:rPr>
              <a:t>Challenges in ensuring global access to COVID-19 vaccines: production, affordability, allocation, and deployment</a:t>
            </a:r>
            <a:br>
              <a:rPr lang="en-US" sz="2400" i="1" dirty="0">
                <a:solidFill>
                  <a:schemeClr val="tx1"/>
                </a:solidFill>
              </a:rPr>
            </a:br>
            <a:r>
              <a:rPr lang="en-US" sz="2000" i="1" dirty="0">
                <a:solidFill>
                  <a:schemeClr val="tx1"/>
                </a:solidFill>
              </a:rPr>
              <a:t>Olivier J Wouters et al</a:t>
            </a:r>
            <a:br>
              <a:rPr lang="en-US" sz="3200" i="1" dirty="0">
                <a:solidFill>
                  <a:schemeClr val="tx1"/>
                </a:solidFill>
              </a:rPr>
            </a:br>
            <a:endParaRPr lang="en-US" sz="3200" dirty="0"/>
          </a:p>
        </p:txBody>
      </p:sp>
      <p:pic>
        <p:nvPicPr>
          <p:cNvPr id="5" name="Content Placeholder 4" descr="Table&#10;&#10;Description automatically generated">
            <a:extLst>
              <a:ext uri="{FF2B5EF4-FFF2-40B4-BE49-F238E27FC236}">
                <a16:creationId xmlns:a16="http://schemas.microsoft.com/office/drawing/2014/main" id="{AA6955A1-CAF5-491B-AE16-028329C2865C}"/>
              </a:ext>
            </a:extLst>
          </p:cNvPr>
          <p:cNvPicPr>
            <a:picLocks noGrp="1" noChangeAspect="1"/>
          </p:cNvPicPr>
          <p:nvPr>
            <p:ph idx="1"/>
          </p:nvPr>
        </p:nvPicPr>
        <p:blipFill>
          <a:blip r:embed="rId2"/>
          <a:stretch>
            <a:fillRect/>
          </a:stretch>
        </p:blipFill>
        <p:spPr>
          <a:xfrm>
            <a:off x="1885951" y="1466850"/>
            <a:ext cx="8553450" cy="5105400"/>
          </a:xfrm>
        </p:spPr>
      </p:pic>
      <p:sp>
        <p:nvSpPr>
          <p:cNvPr id="9" name="Arrow: Right 8">
            <a:extLst>
              <a:ext uri="{FF2B5EF4-FFF2-40B4-BE49-F238E27FC236}">
                <a16:creationId xmlns:a16="http://schemas.microsoft.com/office/drawing/2014/main" id="{72112A6D-3C3D-4299-AB39-127751D1C9ED}"/>
              </a:ext>
            </a:extLst>
          </p:cNvPr>
          <p:cNvSpPr/>
          <p:nvPr/>
        </p:nvSpPr>
        <p:spPr>
          <a:xfrm>
            <a:off x="952500" y="2116836"/>
            <a:ext cx="978408" cy="48463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A80CA79-B0B5-4888-9590-D539BAB5F387}"/>
              </a:ext>
            </a:extLst>
          </p:cNvPr>
          <p:cNvSpPr/>
          <p:nvPr/>
        </p:nvSpPr>
        <p:spPr>
          <a:xfrm>
            <a:off x="952500" y="447675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54DB0B6-7ADC-40FF-8984-DB9B363398FD}"/>
              </a:ext>
            </a:extLst>
          </p:cNvPr>
          <p:cNvSpPr/>
          <p:nvPr/>
        </p:nvSpPr>
        <p:spPr>
          <a:xfrm>
            <a:off x="10006011" y="1901952"/>
            <a:ext cx="600075" cy="69951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99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7EC5-1EBD-475D-9CA1-076AE55BC6E8}"/>
              </a:ext>
            </a:extLst>
          </p:cNvPr>
          <p:cNvSpPr>
            <a:spLocks noGrp="1"/>
          </p:cNvSpPr>
          <p:nvPr>
            <p:ph type="title"/>
          </p:nvPr>
        </p:nvSpPr>
        <p:spPr/>
        <p:txBody>
          <a:bodyPr/>
          <a:lstStyle/>
          <a:p>
            <a:r>
              <a:rPr lang="en-US" dirty="0"/>
              <a:t>The People’s Vaccine </a:t>
            </a:r>
          </a:p>
        </p:txBody>
      </p:sp>
      <p:sp>
        <p:nvSpPr>
          <p:cNvPr id="3" name="Content Placeholder 2">
            <a:extLst>
              <a:ext uri="{FF2B5EF4-FFF2-40B4-BE49-F238E27FC236}">
                <a16:creationId xmlns:a16="http://schemas.microsoft.com/office/drawing/2014/main" id="{05087DC2-5291-4312-9A3F-80D6659B266F}"/>
              </a:ext>
            </a:extLst>
          </p:cNvPr>
          <p:cNvSpPr>
            <a:spLocks noGrp="1"/>
          </p:cNvSpPr>
          <p:nvPr>
            <p:ph sz="half" idx="1"/>
          </p:nvPr>
        </p:nvSpPr>
        <p:spPr/>
        <p:txBody>
          <a:bodyPr/>
          <a:lstStyle/>
          <a:p>
            <a:r>
              <a:rPr lang="en-US" dirty="0"/>
              <a:t>Everyone, everywhere, who needs it, must get a safe and effective vaccine</a:t>
            </a:r>
          </a:p>
          <a:p>
            <a:r>
              <a:rPr lang="en-US" i="0" dirty="0">
                <a:effectLst/>
                <a:latin typeface="+mj-lt"/>
                <a:cs typeface="Arial" panose="020B0604020202020204" pitchFamily="34" charset="0"/>
              </a:rPr>
              <a:t>COVID-19 diagnostic tools, treatments, and vaccines must be available to everyone </a:t>
            </a:r>
            <a:r>
              <a:rPr lang="en-US" i="1" dirty="0">
                <a:effectLst/>
                <a:latin typeface="+mj-lt"/>
                <a:cs typeface="Arial" panose="020B0604020202020204" pitchFamily="34" charset="0"/>
              </a:rPr>
              <a:t>everywhere</a:t>
            </a:r>
            <a:r>
              <a:rPr lang="en-US" i="0" dirty="0">
                <a:effectLst/>
                <a:latin typeface="+mj-lt"/>
                <a:cs typeface="Arial" panose="020B0604020202020204" pitchFamily="34" charset="0"/>
              </a:rPr>
              <a:t>, free at the point-of-delivery</a:t>
            </a:r>
            <a:endParaRPr lang="en-US" b="1" i="0" dirty="0">
              <a:effectLst/>
              <a:latin typeface="Barlow-Semi"/>
            </a:endParaRPr>
          </a:p>
          <a:p>
            <a:pPr marL="0" indent="0">
              <a:buNone/>
            </a:pPr>
            <a:endParaRPr lang="en-US" dirty="0"/>
          </a:p>
        </p:txBody>
      </p:sp>
      <p:sp>
        <p:nvSpPr>
          <p:cNvPr id="4" name="Content Placeholder 3">
            <a:extLst>
              <a:ext uri="{FF2B5EF4-FFF2-40B4-BE49-F238E27FC236}">
                <a16:creationId xmlns:a16="http://schemas.microsoft.com/office/drawing/2014/main" id="{B1C26CE6-5862-4694-ACB5-2CF402DD34EC}"/>
              </a:ext>
            </a:extLst>
          </p:cNvPr>
          <p:cNvSpPr>
            <a:spLocks noGrp="1"/>
          </p:cNvSpPr>
          <p:nvPr>
            <p:ph sz="half" idx="2"/>
          </p:nvPr>
        </p:nvSpPr>
        <p:spPr/>
        <p:txBody>
          <a:bodyPr/>
          <a:lstStyle/>
          <a:p>
            <a:r>
              <a:rPr lang="en-US" dirty="0"/>
              <a:t>Peoples Vaccine - </a:t>
            </a:r>
            <a:r>
              <a:rPr lang="en-US" b="1" dirty="0">
                <a:solidFill>
                  <a:srgbClr val="2808C8"/>
                </a:solidFill>
                <a:hlinkClick r:id="rId2">
                  <a:extLst>
                    <a:ext uri="{A12FA001-AC4F-418D-AE19-62706E023703}">
                      <ahyp:hlinkClr xmlns:ahyp="http://schemas.microsoft.com/office/drawing/2018/hyperlinkcolor" val="tx"/>
                    </a:ext>
                  </a:extLst>
                </a:hlinkClick>
              </a:rPr>
              <a:t>http://peoplesvaccine.org/</a:t>
            </a:r>
            <a:endParaRPr lang="en-US" b="1" dirty="0">
              <a:solidFill>
                <a:srgbClr val="2808C8"/>
              </a:solidFill>
            </a:endParaRPr>
          </a:p>
          <a:p>
            <a:endParaRPr lang="en-US" dirty="0"/>
          </a:p>
          <a:p>
            <a:r>
              <a:rPr lang="en-US" dirty="0"/>
              <a:t>UAEM – Free the Vaccine </a:t>
            </a:r>
            <a:r>
              <a:rPr lang="en-US" b="1" dirty="0">
                <a:solidFill>
                  <a:srgbClr val="2808C8"/>
                </a:solidFill>
                <a:hlinkClick r:id="rId3">
                  <a:extLst>
                    <a:ext uri="{A12FA001-AC4F-418D-AE19-62706E023703}">
                      <ahyp:hlinkClr xmlns:ahyp="http://schemas.microsoft.com/office/drawing/2018/hyperlinkcolor" val="tx"/>
                    </a:ext>
                  </a:extLst>
                </a:hlinkClick>
              </a:rPr>
              <a:t>https://freethevaccine.org/</a:t>
            </a:r>
            <a:r>
              <a:rPr lang="en-US" b="1" dirty="0">
                <a:solidFill>
                  <a:srgbClr val="2808C8"/>
                </a:solidFill>
              </a:rPr>
              <a:t> </a:t>
            </a:r>
          </a:p>
        </p:txBody>
      </p:sp>
      <p:pic>
        <p:nvPicPr>
          <p:cNvPr id="6" name="Picture 5" descr="A picture containing logo&#10;&#10;Description automatically generated">
            <a:extLst>
              <a:ext uri="{FF2B5EF4-FFF2-40B4-BE49-F238E27FC236}">
                <a16:creationId xmlns:a16="http://schemas.microsoft.com/office/drawing/2014/main" id="{384397E9-87D2-4CAD-B586-1AC02EB4ACEB}"/>
              </a:ext>
            </a:extLst>
          </p:cNvPr>
          <p:cNvPicPr>
            <a:picLocks noChangeAspect="1"/>
          </p:cNvPicPr>
          <p:nvPr/>
        </p:nvPicPr>
        <p:blipFill>
          <a:blip r:embed="rId4"/>
          <a:stretch>
            <a:fillRect/>
          </a:stretch>
        </p:blipFill>
        <p:spPr>
          <a:xfrm>
            <a:off x="4320204" y="3114675"/>
            <a:ext cx="4104823" cy="3892114"/>
          </a:xfrm>
          <a:prstGeom prst="rect">
            <a:avLst/>
          </a:prstGeom>
        </p:spPr>
      </p:pic>
    </p:spTree>
    <p:extLst>
      <p:ext uri="{BB962C8B-B14F-4D97-AF65-F5344CB8AC3E}">
        <p14:creationId xmlns:p14="http://schemas.microsoft.com/office/powerpoint/2010/main" val="301133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A18C-06A8-4FBF-B428-1219B88E8014}"/>
              </a:ext>
            </a:extLst>
          </p:cNvPr>
          <p:cNvSpPr>
            <a:spLocks noGrp="1"/>
          </p:cNvSpPr>
          <p:nvPr>
            <p:ph type="title"/>
          </p:nvPr>
        </p:nvSpPr>
        <p:spPr>
          <a:xfrm>
            <a:off x="1285875" y="133350"/>
            <a:ext cx="9686925" cy="1485900"/>
          </a:xfrm>
        </p:spPr>
        <p:txBody>
          <a:bodyPr/>
          <a:lstStyle/>
          <a:p>
            <a:r>
              <a:rPr lang="en-US" dirty="0"/>
              <a:t>Reading Materials &amp; Links </a:t>
            </a:r>
          </a:p>
        </p:txBody>
      </p:sp>
      <p:sp>
        <p:nvSpPr>
          <p:cNvPr id="3" name="Content Placeholder 2">
            <a:extLst>
              <a:ext uri="{FF2B5EF4-FFF2-40B4-BE49-F238E27FC236}">
                <a16:creationId xmlns:a16="http://schemas.microsoft.com/office/drawing/2014/main" id="{0F750800-A368-4A2E-8537-988CF00C6DDA}"/>
              </a:ext>
            </a:extLst>
          </p:cNvPr>
          <p:cNvSpPr>
            <a:spLocks noGrp="1"/>
          </p:cNvSpPr>
          <p:nvPr>
            <p:ph idx="1"/>
          </p:nvPr>
        </p:nvSpPr>
        <p:spPr>
          <a:xfrm>
            <a:off x="762000" y="723901"/>
            <a:ext cx="11344275" cy="6134100"/>
          </a:xfrm>
        </p:spPr>
        <p:txBody>
          <a:bodyPr>
            <a:noAutofit/>
          </a:bodyPr>
          <a:lstStyle/>
          <a:p>
            <a:pPr lvl="0"/>
            <a:r>
              <a:rPr lang="en-US" sz="1200" b="1" dirty="0"/>
              <a:t>SA Government Submission to the WTO - July 2020 </a:t>
            </a:r>
          </a:p>
          <a:p>
            <a:pPr marL="0" lvl="0" indent="0">
              <a:buNone/>
            </a:pPr>
            <a:r>
              <a:rPr lang="en-US" sz="1200" b="1" u="sng" dirty="0">
                <a:hlinkClick r:id="rId2"/>
              </a:rPr>
              <a:t>https://www.keionline.org/33551</a:t>
            </a:r>
            <a:endParaRPr lang="en-US" sz="1200" b="1" dirty="0"/>
          </a:p>
          <a:p>
            <a:pPr lvl="0"/>
            <a:r>
              <a:rPr lang="en-US" sz="1200" b="1" dirty="0"/>
              <a:t>SA Government Statement on TRIPS / WTO Negotiations (‘TRIPS Waiver’) and Submissions</a:t>
            </a:r>
          </a:p>
          <a:p>
            <a:pPr marL="0" lvl="0" indent="0">
              <a:buNone/>
            </a:pPr>
            <a:r>
              <a:rPr lang="en-ZA" sz="1200" b="1" u="sng" dirty="0">
                <a:hlinkClick r:id="rId3"/>
              </a:rPr>
              <a:t>https://www.keionline.org/34061</a:t>
            </a:r>
            <a:endParaRPr lang="en-US" sz="1200" b="1" dirty="0"/>
          </a:p>
          <a:p>
            <a:pPr lvl="0"/>
            <a:r>
              <a:rPr lang="en-US" sz="1200" b="1" dirty="0"/>
              <a:t>MSF TRIPS Waiver Briefing Document; MSF Report on Patents and Vaccines </a:t>
            </a:r>
          </a:p>
          <a:p>
            <a:pPr marL="0" lvl="0" indent="0">
              <a:buNone/>
            </a:pPr>
            <a:r>
              <a:rPr lang="en-US" sz="1200" b="1" u="sng" dirty="0">
                <a:hlinkClick r:id="rId4"/>
              </a:rPr>
              <a:t>https://msfaccess.org/fair-shot-vaccine-affordability</a:t>
            </a:r>
            <a:r>
              <a:rPr lang="en-US" sz="1200" b="1" dirty="0"/>
              <a:t> </a:t>
            </a:r>
          </a:p>
          <a:p>
            <a:pPr lvl="0"/>
            <a:r>
              <a:rPr lang="en-US" sz="1200" b="1" dirty="0"/>
              <a:t>‘Whoever Finds the Vaccine Must Share It - Strengthening Human Rights and Transparency Around Covid-19 Vaccines’ – HRW </a:t>
            </a:r>
          </a:p>
          <a:p>
            <a:pPr marL="0" indent="0">
              <a:buNone/>
            </a:pPr>
            <a:r>
              <a:rPr lang="en-US" sz="1200" b="1" u="sng" dirty="0">
                <a:hlinkClick r:id="rId5"/>
              </a:rPr>
              <a:t>https://www.hrw.org/report/2020/10/29/whoever-finds-vaccine-must-share-it/strengthening-human-rights-and-transparency</a:t>
            </a:r>
            <a:endParaRPr lang="en-US" sz="1200" b="1" dirty="0"/>
          </a:p>
          <a:p>
            <a:pPr lvl="0"/>
            <a:r>
              <a:rPr lang="en-US" sz="1200" b="1" dirty="0"/>
              <a:t>‘9 out of 10 people in poor countries are set to miss out on COVID-19 vaccine next year’ –Amnesty International, Oxfam +</a:t>
            </a:r>
          </a:p>
          <a:p>
            <a:pPr marL="0" lvl="0" indent="0">
              <a:buNone/>
            </a:pPr>
            <a:r>
              <a:rPr lang="en-US" sz="1200" b="1" u="sng" dirty="0">
                <a:hlinkClick r:id="rId6"/>
              </a:rPr>
              <a:t>https://www.amnesty.org/en/latest/news/2020/12/campaigners-warn-that-9-out-of-10-people-in-poor-countries-are-set-to-miss-out-on-covid-19-vaccine-next-year/</a:t>
            </a:r>
            <a:endParaRPr lang="en-US" sz="1200" b="1" dirty="0"/>
          </a:p>
          <a:p>
            <a:pPr lvl="0"/>
            <a:r>
              <a:rPr lang="en-US" sz="1200" b="1" dirty="0"/>
              <a:t>The Great COVID-19 Vaccine Heist (Part 1 and Part 2) </a:t>
            </a:r>
          </a:p>
          <a:p>
            <a:pPr marL="0" indent="0">
              <a:buNone/>
            </a:pPr>
            <a:r>
              <a:rPr lang="en-US" sz="1200" b="1" u="sng" dirty="0">
                <a:hlinkClick r:id="rId7"/>
              </a:rPr>
              <a:t>https://www.dailymaverick.co.za/article/2020-12-06-the-great-covid-19-vaccine-heist/</a:t>
            </a:r>
            <a:endParaRPr lang="en-US" sz="1200" b="1" u="sng" dirty="0"/>
          </a:p>
          <a:p>
            <a:r>
              <a:rPr lang="en-US" sz="1200" b="1" dirty="0"/>
              <a:t>Don’t let drug companies create a system of Vaccine Apartheid </a:t>
            </a:r>
          </a:p>
          <a:p>
            <a:pPr marL="0" indent="0">
              <a:buNone/>
            </a:pPr>
            <a:r>
              <a:rPr lang="en-US" sz="1200" b="1" dirty="0">
                <a:solidFill>
                  <a:schemeClr val="accent5">
                    <a:lumMod val="75000"/>
                  </a:schemeClr>
                </a:solidFill>
                <a:hlinkClick r:id="rId8"/>
              </a:rPr>
              <a:t>https://foreignpolicy.com/2021/02/23/dont-let-drug-companies-create-a-system-of-vaccine-apartheid</a:t>
            </a:r>
            <a:endParaRPr lang="en-US" sz="1200" b="1" dirty="0">
              <a:solidFill>
                <a:schemeClr val="accent5">
                  <a:lumMod val="75000"/>
                </a:schemeClr>
              </a:solidFill>
            </a:endParaRPr>
          </a:p>
          <a:p>
            <a:pPr marL="0" indent="0">
              <a:buNone/>
            </a:pPr>
            <a:r>
              <a:rPr lang="en-US" sz="1200" b="1" dirty="0">
                <a:solidFill>
                  <a:schemeClr val="tx1"/>
                </a:solidFill>
              </a:rPr>
              <a:t>Links: </a:t>
            </a:r>
          </a:p>
          <a:p>
            <a:pPr marL="0" indent="0">
              <a:buNone/>
            </a:pPr>
            <a:r>
              <a:rPr lang="en-US" sz="1000" b="1" dirty="0">
                <a:solidFill>
                  <a:schemeClr val="accent5">
                    <a:lumMod val="75000"/>
                  </a:schemeClr>
                </a:solidFill>
                <a:hlinkClick r:id="rId9"/>
              </a:rPr>
              <a:t>https://genevahealthfiles.com/</a:t>
            </a:r>
            <a:r>
              <a:rPr lang="en-US" sz="1000" b="1" dirty="0">
                <a:solidFill>
                  <a:schemeClr val="accent5">
                    <a:lumMod val="75000"/>
                  </a:schemeClr>
                </a:solidFill>
              </a:rPr>
              <a:t> </a:t>
            </a:r>
          </a:p>
          <a:p>
            <a:pPr marL="0" indent="0">
              <a:buNone/>
            </a:pPr>
            <a:r>
              <a:rPr lang="en-US" sz="1000" b="1" dirty="0">
                <a:solidFill>
                  <a:schemeClr val="accent5">
                    <a:lumMod val="75000"/>
                  </a:schemeClr>
                </a:solidFill>
                <a:hlinkClick r:id="rId10"/>
              </a:rPr>
              <a:t>https://www.keionline.org/</a:t>
            </a:r>
            <a:r>
              <a:rPr lang="en-US" sz="1000" b="1" dirty="0">
                <a:solidFill>
                  <a:schemeClr val="accent5">
                    <a:lumMod val="75000"/>
                  </a:schemeClr>
                </a:solidFill>
              </a:rPr>
              <a:t> </a:t>
            </a:r>
          </a:p>
          <a:p>
            <a:pPr marL="0" indent="0">
              <a:buNone/>
            </a:pPr>
            <a:r>
              <a:rPr lang="en-US" sz="1000" b="1" dirty="0">
                <a:solidFill>
                  <a:schemeClr val="accent5">
                    <a:lumMod val="75000"/>
                  </a:schemeClr>
                </a:solidFill>
                <a:hlinkClick r:id="rId11"/>
              </a:rPr>
              <a:t>https://msfaccess.org/</a:t>
            </a:r>
            <a:r>
              <a:rPr lang="en-US" sz="1000" b="1" dirty="0">
                <a:solidFill>
                  <a:schemeClr val="accent5">
                    <a:lumMod val="75000"/>
                  </a:schemeClr>
                </a:solidFill>
              </a:rPr>
              <a:t> </a:t>
            </a:r>
          </a:p>
          <a:p>
            <a:pPr marL="0" indent="0">
              <a:buNone/>
            </a:pPr>
            <a:r>
              <a:rPr lang="en-US" sz="1000" b="1" dirty="0">
                <a:solidFill>
                  <a:schemeClr val="accent5">
                    <a:lumMod val="75000"/>
                  </a:schemeClr>
                </a:solidFill>
                <a:hlinkClick r:id="rId12"/>
              </a:rPr>
              <a:t>https://www.healthjusticeinitiative.org.za/post/vaccine-equity-access-and-allocation</a:t>
            </a:r>
            <a:endParaRPr lang="en-US" sz="1000" b="1" dirty="0">
              <a:solidFill>
                <a:schemeClr val="accent5">
                  <a:lumMod val="75000"/>
                </a:schemeClr>
              </a:solidFill>
            </a:endParaRPr>
          </a:p>
          <a:p>
            <a:pPr marL="0" indent="0">
              <a:buNone/>
            </a:pPr>
            <a:endParaRPr lang="en-US" sz="1200" b="1" dirty="0">
              <a:solidFill>
                <a:schemeClr val="accent5">
                  <a:lumMod val="75000"/>
                </a:schemeClr>
              </a:solidFill>
            </a:endParaRPr>
          </a:p>
          <a:p>
            <a:pPr marL="0" indent="0">
              <a:buNone/>
            </a:pPr>
            <a:endParaRPr lang="en-US" sz="1200" b="1" dirty="0">
              <a:solidFill>
                <a:schemeClr val="accent5">
                  <a:lumMod val="75000"/>
                </a:schemeClr>
              </a:solidFill>
            </a:endParaRPr>
          </a:p>
          <a:p>
            <a:pPr marL="0" indent="0">
              <a:buNone/>
            </a:pPr>
            <a:endParaRPr lang="en-US" sz="1400" b="1" dirty="0"/>
          </a:p>
          <a:p>
            <a:pPr marL="0" indent="0">
              <a:buNone/>
            </a:pPr>
            <a:endParaRPr lang="en-US" sz="1400" b="1" dirty="0"/>
          </a:p>
        </p:txBody>
      </p:sp>
      <p:pic>
        <p:nvPicPr>
          <p:cNvPr id="7" name="Picture 6" descr="Text&#10;&#10;Description automatically generated">
            <a:extLst>
              <a:ext uri="{FF2B5EF4-FFF2-40B4-BE49-F238E27FC236}">
                <a16:creationId xmlns:a16="http://schemas.microsoft.com/office/drawing/2014/main" id="{0BA51B0A-F308-4B4B-9723-67D3EB8A6074}"/>
              </a:ext>
            </a:extLst>
          </p:cNvPr>
          <p:cNvPicPr>
            <a:picLocks noChangeAspect="1"/>
          </p:cNvPicPr>
          <p:nvPr/>
        </p:nvPicPr>
        <p:blipFill>
          <a:blip r:embed="rId13"/>
          <a:stretch>
            <a:fillRect/>
          </a:stretch>
        </p:blipFill>
        <p:spPr>
          <a:xfrm>
            <a:off x="10348575" y="1374715"/>
            <a:ext cx="1310025" cy="1670172"/>
          </a:xfrm>
          <a:prstGeom prst="rect">
            <a:avLst/>
          </a:prstGeom>
        </p:spPr>
      </p:pic>
      <p:pic>
        <p:nvPicPr>
          <p:cNvPr id="11" name="Picture 10" descr="Text, letter&#10;&#10;Description automatically generated">
            <a:extLst>
              <a:ext uri="{FF2B5EF4-FFF2-40B4-BE49-F238E27FC236}">
                <a16:creationId xmlns:a16="http://schemas.microsoft.com/office/drawing/2014/main" id="{08CDC8E8-71BA-480B-BFD2-93629663E96C}"/>
              </a:ext>
            </a:extLst>
          </p:cNvPr>
          <p:cNvPicPr>
            <a:picLocks noChangeAspect="1"/>
          </p:cNvPicPr>
          <p:nvPr/>
        </p:nvPicPr>
        <p:blipFill>
          <a:blip r:embed="rId14"/>
          <a:stretch>
            <a:fillRect/>
          </a:stretch>
        </p:blipFill>
        <p:spPr>
          <a:xfrm>
            <a:off x="10348574" y="4007126"/>
            <a:ext cx="1310026" cy="1476159"/>
          </a:xfrm>
          <a:prstGeom prst="rect">
            <a:avLst/>
          </a:prstGeom>
        </p:spPr>
      </p:pic>
    </p:spTree>
    <p:extLst>
      <p:ext uri="{BB962C8B-B14F-4D97-AF65-F5344CB8AC3E}">
        <p14:creationId xmlns:p14="http://schemas.microsoft.com/office/powerpoint/2010/main" val="60672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application&#10;&#10;Description automatically generated">
            <a:extLst>
              <a:ext uri="{FF2B5EF4-FFF2-40B4-BE49-F238E27FC236}">
                <a16:creationId xmlns:a16="http://schemas.microsoft.com/office/drawing/2014/main" id="{E652DEDA-C04A-47B7-A30C-C99250715A3F}"/>
              </a:ext>
            </a:extLst>
          </p:cNvPr>
          <p:cNvPicPr>
            <a:picLocks noGrp="1" noChangeAspect="1"/>
          </p:cNvPicPr>
          <p:nvPr>
            <p:ph sz="half" idx="2"/>
          </p:nvPr>
        </p:nvPicPr>
        <p:blipFill>
          <a:blip r:embed="rId2"/>
          <a:stretch>
            <a:fillRect/>
          </a:stretch>
        </p:blipFill>
        <p:spPr>
          <a:xfrm>
            <a:off x="2971799" y="561975"/>
            <a:ext cx="6438901" cy="5476875"/>
          </a:xfrm>
        </p:spPr>
      </p:pic>
    </p:spTree>
    <p:extLst>
      <p:ext uri="{BB962C8B-B14F-4D97-AF65-F5344CB8AC3E}">
        <p14:creationId xmlns:p14="http://schemas.microsoft.com/office/powerpoint/2010/main" val="360625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9445-198C-4844-A8C4-C9B7B6D47F42}"/>
              </a:ext>
            </a:extLst>
          </p:cNvPr>
          <p:cNvSpPr>
            <a:spLocks noGrp="1"/>
          </p:cNvSpPr>
          <p:nvPr>
            <p:ph type="title"/>
          </p:nvPr>
        </p:nvSpPr>
        <p:spPr/>
        <p:txBody>
          <a:bodyPr/>
          <a:lstStyle/>
          <a:p>
            <a:r>
              <a:rPr lang="en-US" dirty="0"/>
              <a:t>February 2021 – in the middle of a pandemic – where are the vaccines?</a:t>
            </a:r>
          </a:p>
        </p:txBody>
      </p:sp>
      <p:sp>
        <p:nvSpPr>
          <p:cNvPr id="3" name="Content Placeholder 2">
            <a:extLst>
              <a:ext uri="{FF2B5EF4-FFF2-40B4-BE49-F238E27FC236}">
                <a16:creationId xmlns:a16="http://schemas.microsoft.com/office/drawing/2014/main" id="{50AA436C-4689-4352-8C30-ECD72CFAD1CA}"/>
              </a:ext>
            </a:extLst>
          </p:cNvPr>
          <p:cNvSpPr>
            <a:spLocks noGrp="1"/>
          </p:cNvSpPr>
          <p:nvPr>
            <p:ph idx="1"/>
          </p:nvPr>
        </p:nvSpPr>
        <p:spPr/>
        <p:txBody>
          <a:bodyPr/>
          <a:lstStyle/>
          <a:p>
            <a:pPr marL="0" indent="0">
              <a:buNone/>
            </a:pPr>
            <a:r>
              <a:rPr lang="en-US" dirty="0"/>
              <a:t>Vaccine administration: </a:t>
            </a:r>
          </a:p>
          <a:p>
            <a:r>
              <a:rPr lang="en-US" dirty="0"/>
              <a:t>SA HCW – first study vaccine mid-February 2021 (Sisonke) </a:t>
            </a:r>
          </a:p>
          <a:p>
            <a:r>
              <a:rPr lang="en-US" dirty="0"/>
              <a:t>75% of vaccines administered in 10 rich countries- 130 countries – zero or handful of shots only administered </a:t>
            </a:r>
          </a:p>
          <a:p>
            <a:r>
              <a:rPr lang="en-US" dirty="0"/>
              <a:t>WHO – ‘moral catastrophe’ </a:t>
            </a:r>
          </a:p>
          <a:p>
            <a:r>
              <a:rPr lang="en-US" dirty="0"/>
              <a:t>Dr Fauci, Vatican, AU, UNAIDS, Anglican Archbishop:</a:t>
            </a:r>
          </a:p>
          <a:p>
            <a:pPr lvl="1"/>
            <a:r>
              <a:rPr lang="en-US" dirty="0"/>
              <a:t>relax the patent regime, stop hoarding, share technology and urgently scale up for public health reasons too (widespread urgent global and esp. HVCW immunisation needed)  </a:t>
            </a:r>
          </a:p>
        </p:txBody>
      </p:sp>
    </p:spTree>
    <p:extLst>
      <p:ext uri="{BB962C8B-B14F-4D97-AF65-F5344CB8AC3E}">
        <p14:creationId xmlns:p14="http://schemas.microsoft.com/office/powerpoint/2010/main" val="47478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7CB3-A1D0-4A19-A70A-1C468F5F442E}"/>
              </a:ext>
            </a:extLst>
          </p:cNvPr>
          <p:cNvSpPr>
            <a:spLocks noGrp="1"/>
          </p:cNvSpPr>
          <p:nvPr>
            <p:ph type="title"/>
          </p:nvPr>
        </p:nvSpPr>
        <p:spPr/>
        <p:txBody>
          <a:bodyPr/>
          <a:lstStyle/>
          <a:p>
            <a:r>
              <a:rPr lang="en-US" dirty="0"/>
              <a:t>Vaccine Apartheid </a:t>
            </a:r>
          </a:p>
        </p:txBody>
      </p:sp>
      <p:pic>
        <p:nvPicPr>
          <p:cNvPr id="5" name="Content Placeholder 4" descr="Graphical user interface, text&#10;&#10;Description automatically generated">
            <a:extLst>
              <a:ext uri="{FF2B5EF4-FFF2-40B4-BE49-F238E27FC236}">
                <a16:creationId xmlns:a16="http://schemas.microsoft.com/office/drawing/2014/main" id="{EA7C3AAD-B411-4589-8391-C631819C1549}"/>
              </a:ext>
            </a:extLst>
          </p:cNvPr>
          <p:cNvPicPr>
            <a:picLocks noGrp="1" noChangeAspect="1"/>
          </p:cNvPicPr>
          <p:nvPr>
            <p:ph idx="1"/>
          </p:nvPr>
        </p:nvPicPr>
        <p:blipFill>
          <a:blip r:embed="rId2"/>
          <a:stretch>
            <a:fillRect/>
          </a:stretch>
        </p:blipFill>
        <p:spPr>
          <a:xfrm>
            <a:off x="1371600" y="1371600"/>
            <a:ext cx="4724400" cy="3962400"/>
          </a:xfrm>
        </p:spPr>
      </p:pic>
      <p:pic>
        <p:nvPicPr>
          <p:cNvPr id="7" name="Picture 6" descr="Text, application&#10;&#10;Description automatically generated">
            <a:extLst>
              <a:ext uri="{FF2B5EF4-FFF2-40B4-BE49-F238E27FC236}">
                <a16:creationId xmlns:a16="http://schemas.microsoft.com/office/drawing/2014/main" id="{92B5D99D-4762-417C-8395-A41540B0A047}"/>
              </a:ext>
            </a:extLst>
          </p:cNvPr>
          <p:cNvPicPr>
            <a:picLocks noChangeAspect="1"/>
          </p:cNvPicPr>
          <p:nvPr/>
        </p:nvPicPr>
        <p:blipFill>
          <a:blip r:embed="rId3"/>
          <a:stretch>
            <a:fillRect/>
          </a:stretch>
        </p:blipFill>
        <p:spPr>
          <a:xfrm>
            <a:off x="6915150" y="1428750"/>
            <a:ext cx="3667125" cy="4276725"/>
          </a:xfrm>
          <a:prstGeom prst="rect">
            <a:avLst/>
          </a:prstGeom>
        </p:spPr>
      </p:pic>
    </p:spTree>
    <p:extLst>
      <p:ext uri="{BB962C8B-B14F-4D97-AF65-F5344CB8AC3E}">
        <p14:creationId xmlns:p14="http://schemas.microsoft.com/office/powerpoint/2010/main" val="116106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F3A9-1B84-4EBB-AF7B-03C66E7E26E5}"/>
              </a:ext>
            </a:extLst>
          </p:cNvPr>
          <p:cNvSpPr>
            <a:spLocks noGrp="1"/>
          </p:cNvSpPr>
          <p:nvPr>
            <p:ph type="title"/>
          </p:nvPr>
        </p:nvSpPr>
        <p:spPr>
          <a:xfrm>
            <a:off x="1371600" y="406400"/>
            <a:ext cx="10058400" cy="1765300"/>
          </a:xfrm>
        </p:spPr>
        <p:txBody>
          <a:bodyPr/>
          <a:lstStyle/>
          <a:p>
            <a:r>
              <a:rPr lang="en-US" dirty="0"/>
              <a:t>“Phrma response…”</a:t>
            </a:r>
            <a:br>
              <a:rPr lang="en-US" dirty="0"/>
            </a:br>
            <a:r>
              <a:rPr lang="en-US" sz="3200" i="1" dirty="0"/>
              <a:t>US to USTO Annual via KEI </a:t>
            </a:r>
          </a:p>
        </p:txBody>
      </p:sp>
      <p:pic>
        <p:nvPicPr>
          <p:cNvPr id="5" name="Content Placeholder 4">
            <a:extLst>
              <a:ext uri="{FF2B5EF4-FFF2-40B4-BE49-F238E27FC236}">
                <a16:creationId xmlns:a16="http://schemas.microsoft.com/office/drawing/2014/main" id="{207AD2C6-8520-493E-89C2-3ED5CCAD4D1D}"/>
              </a:ext>
            </a:extLst>
          </p:cNvPr>
          <p:cNvPicPr>
            <a:picLocks noGrp="1" noChangeAspect="1"/>
          </p:cNvPicPr>
          <p:nvPr>
            <p:ph idx="1"/>
          </p:nvPr>
        </p:nvPicPr>
        <p:blipFill>
          <a:blip r:embed="rId2"/>
          <a:stretch>
            <a:fillRect/>
          </a:stretch>
        </p:blipFill>
        <p:spPr>
          <a:xfrm>
            <a:off x="2628899" y="2258061"/>
            <a:ext cx="6991351" cy="4856480"/>
          </a:xfrm>
        </p:spPr>
      </p:pic>
    </p:spTree>
    <p:extLst>
      <p:ext uri="{BB962C8B-B14F-4D97-AF65-F5344CB8AC3E}">
        <p14:creationId xmlns:p14="http://schemas.microsoft.com/office/powerpoint/2010/main" val="257859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FF87-8AD8-4D63-9745-529F667DD5E4}"/>
              </a:ext>
            </a:extLst>
          </p:cNvPr>
          <p:cNvSpPr>
            <a:spLocks noGrp="1"/>
          </p:cNvSpPr>
          <p:nvPr>
            <p:ph type="title"/>
          </p:nvPr>
        </p:nvSpPr>
        <p:spPr/>
        <p:txBody>
          <a:bodyPr/>
          <a:lstStyle/>
          <a:p>
            <a:r>
              <a:rPr lang="en-US" dirty="0"/>
              <a:t>Ordinarily - Medicine System Pathway </a:t>
            </a:r>
          </a:p>
        </p:txBody>
      </p:sp>
      <p:sp>
        <p:nvSpPr>
          <p:cNvPr id="3" name="Content Placeholder 2">
            <a:extLst>
              <a:ext uri="{FF2B5EF4-FFF2-40B4-BE49-F238E27FC236}">
                <a16:creationId xmlns:a16="http://schemas.microsoft.com/office/drawing/2014/main" id="{E6840D84-0D32-4941-861B-E749BF65FFAF}"/>
              </a:ext>
            </a:extLst>
          </p:cNvPr>
          <p:cNvSpPr>
            <a:spLocks noGrp="1"/>
          </p:cNvSpPr>
          <p:nvPr>
            <p:ph idx="1"/>
          </p:nvPr>
        </p:nvSpPr>
        <p:spPr>
          <a:xfrm>
            <a:off x="1123950" y="1590675"/>
            <a:ext cx="9601200" cy="4695825"/>
          </a:xfrm>
        </p:spPr>
        <p:txBody>
          <a:bodyPr/>
          <a:lstStyle/>
          <a:p>
            <a:r>
              <a:rPr lang="en-US" dirty="0"/>
              <a:t>Investment </a:t>
            </a:r>
          </a:p>
          <a:p>
            <a:r>
              <a:rPr lang="en-US" dirty="0"/>
              <a:t>Research </a:t>
            </a:r>
          </a:p>
          <a:p>
            <a:r>
              <a:rPr lang="en-US" dirty="0">
                <a:solidFill>
                  <a:srgbClr val="2808C8"/>
                </a:solidFill>
              </a:rPr>
              <a:t>Patent </a:t>
            </a:r>
          </a:p>
          <a:p>
            <a:r>
              <a:rPr lang="en-US" dirty="0">
                <a:solidFill>
                  <a:srgbClr val="2808C8"/>
                </a:solidFill>
              </a:rPr>
              <a:t>Regulatory </a:t>
            </a:r>
          </a:p>
          <a:p>
            <a:r>
              <a:rPr lang="en-US" dirty="0"/>
              <a:t>Suppliers </a:t>
            </a:r>
          </a:p>
          <a:p>
            <a:r>
              <a:rPr lang="en-US" dirty="0"/>
              <a:t>Delivery </a:t>
            </a:r>
          </a:p>
          <a:p>
            <a:r>
              <a:rPr lang="en-US" dirty="0">
                <a:solidFill>
                  <a:srgbClr val="2808C8"/>
                </a:solidFill>
              </a:rPr>
              <a:t>Access </a:t>
            </a:r>
          </a:p>
          <a:p>
            <a:pPr marL="0" indent="0">
              <a:buNone/>
            </a:pPr>
            <a:r>
              <a:rPr lang="en-US" i="1" dirty="0">
                <a:solidFill>
                  <a:schemeClr val="tx1"/>
                </a:solidFill>
              </a:rPr>
              <a:t>*With Covid-19 – compressed </a:t>
            </a:r>
          </a:p>
        </p:txBody>
      </p:sp>
    </p:spTree>
    <p:extLst>
      <p:ext uri="{BB962C8B-B14F-4D97-AF65-F5344CB8AC3E}">
        <p14:creationId xmlns:p14="http://schemas.microsoft.com/office/powerpoint/2010/main" val="12495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A5DC-2CAC-4B50-8EC3-0AA12B2BE5FD}"/>
              </a:ext>
            </a:extLst>
          </p:cNvPr>
          <p:cNvSpPr>
            <a:spLocks noGrp="1"/>
          </p:cNvSpPr>
          <p:nvPr>
            <p:ph type="title"/>
          </p:nvPr>
        </p:nvSpPr>
        <p:spPr>
          <a:xfrm>
            <a:off x="1757680" y="286644"/>
            <a:ext cx="6370320" cy="551566"/>
          </a:xfrm>
        </p:spPr>
        <p:txBody>
          <a:bodyPr>
            <a:normAutofit fontScale="90000"/>
          </a:bodyPr>
          <a:lstStyle/>
          <a:p>
            <a:r>
              <a:rPr lang="en-US" dirty="0"/>
              <a:t>Understanding IP </a:t>
            </a:r>
          </a:p>
        </p:txBody>
      </p:sp>
      <p:sp>
        <p:nvSpPr>
          <p:cNvPr id="3" name="Content Placeholder 2">
            <a:extLst>
              <a:ext uri="{FF2B5EF4-FFF2-40B4-BE49-F238E27FC236}">
                <a16:creationId xmlns:a16="http://schemas.microsoft.com/office/drawing/2014/main" id="{065B314C-7789-4D8C-B7A5-9033395C9DFF}"/>
              </a:ext>
            </a:extLst>
          </p:cNvPr>
          <p:cNvSpPr>
            <a:spLocks noGrp="1"/>
          </p:cNvSpPr>
          <p:nvPr>
            <p:ph idx="1"/>
          </p:nvPr>
        </p:nvSpPr>
        <p:spPr>
          <a:xfrm>
            <a:off x="914399" y="1248697"/>
            <a:ext cx="10868025" cy="5247353"/>
          </a:xfrm>
        </p:spPr>
        <p:txBody>
          <a:bodyPr>
            <a:noAutofit/>
          </a:bodyPr>
          <a:lstStyle/>
          <a:p>
            <a:r>
              <a:rPr lang="en-US" sz="2400" dirty="0"/>
              <a:t>HJI Podcast ACCESS: </a:t>
            </a:r>
          </a:p>
          <a:p>
            <a:r>
              <a:rPr lang="en-US" sz="2400" dirty="0"/>
              <a:t>Episode 1 Discusses Intellectual Property (IP) and focuses on Patents </a:t>
            </a:r>
            <a:r>
              <a:rPr lang="en-US" sz="2400" dirty="0">
                <a:solidFill>
                  <a:srgbClr val="2808C8"/>
                </a:solidFill>
                <a:hlinkClick r:id="rId2">
                  <a:extLst>
                    <a:ext uri="{A12FA001-AC4F-418D-AE19-62706E023703}">
                      <ahyp:hlinkClr xmlns:ahyp="http://schemas.microsoft.com/office/drawing/2018/hyperlinkcolor" val="tx"/>
                    </a:ext>
                  </a:extLst>
                </a:hlinkClick>
              </a:rPr>
              <a:t>https://www.volume.africa/access</a:t>
            </a:r>
            <a:endParaRPr lang="en-US" sz="2400" dirty="0">
              <a:solidFill>
                <a:srgbClr val="2808C8"/>
              </a:solidFill>
            </a:endParaRPr>
          </a:p>
          <a:p>
            <a:r>
              <a:rPr lang="en-US" sz="2400" dirty="0"/>
              <a:t>What is IP ?</a:t>
            </a:r>
          </a:p>
          <a:p>
            <a:pPr lvl="1"/>
            <a:r>
              <a:rPr lang="en-US" sz="1600" b="1" dirty="0">
                <a:solidFill>
                  <a:srgbClr val="2808C8"/>
                </a:solidFill>
              </a:rPr>
              <a:t>R</a:t>
            </a:r>
            <a:r>
              <a:rPr lang="en-US" sz="1600" b="1" dirty="0">
                <a:solidFill>
                  <a:srgbClr val="2808C8"/>
                </a:solidFill>
                <a:effectLst/>
              </a:rPr>
              <a:t>efers to creations of the mind, such as inventions; literary and artistic works; designs; and symbols, names and images used in commerce</a:t>
            </a:r>
          </a:p>
          <a:p>
            <a:pPr lvl="1"/>
            <a:r>
              <a:rPr lang="en-US" sz="1600" b="0" i="0" dirty="0">
                <a:solidFill>
                  <a:srgbClr val="3B3B3B"/>
                </a:solidFill>
                <a:effectLst/>
              </a:rPr>
              <a:t>IP is protected through </a:t>
            </a:r>
            <a:r>
              <a:rPr lang="en-US" sz="1600" b="1" i="0" strike="noStrike" dirty="0">
                <a:solidFill>
                  <a:srgbClr val="2808C8"/>
                </a:solidFill>
                <a:effectLst/>
              </a:rPr>
              <a:t>patents</a:t>
            </a:r>
            <a:r>
              <a:rPr lang="en-US" sz="1600" b="1" i="0" dirty="0">
                <a:solidFill>
                  <a:srgbClr val="2808C8"/>
                </a:solidFill>
                <a:effectLst/>
              </a:rPr>
              <a:t>, </a:t>
            </a:r>
            <a:r>
              <a:rPr lang="en-US" sz="1600" b="1" i="0" strike="noStrike" dirty="0">
                <a:solidFill>
                  <a:srgbClr val="2808C8"/>
                </a:solidFill>
                <a:effectLst/>
              </a:rPr>
              <a:t>copyright</a:t>
            </a:r>
            <a:r>
              <a:rPr lang="en-US" sz="1600" b="1" i="0" dirty="0">
                <a:solidFill>
                  <a:srgbClr val="2808C8"/>
                </a:solidFill>
                <a:effectLst/>
              </a:rPr>
              <a:t> and </a:t>
            </a:r>
            <a:r>
              <a:rPr lang="en-US" sz="1600" b="1" i="0" strike="noStrike" dirty="0">
                <a:solidFill>
                  <a:srgbClr val="2808C8"/>
                </a:solidFill>
                <a:effectLst/>
              </a:rPr>
              <a:t>trademarks</a:t>
            </a:r>
            <a:r>
              <a:rPr lang="en-US" sz="1600" b="0" i="0" dirty="0">
                <a:solidFill>
                  <a:schemeClr val="tx1"/>
                </a:solidFill>
                <a:effectLst/>
              </a:rPr>
              <a:t>, </a:t>
            </a:r>
            <a:r>
              <a:rPr lang="en-US" sz="1600" b="0" i="0" dirty="0">
                <a:solidFill>
                  <a:srgbClr val="3B3B3B"/>
                </a:solidFill>
                <a:effectLst/>
              </a:rPr>
              <a:t>which enable people to earn recognition or financial benefit from what they invent or create, to reward true innovation </a:t>
            </a:r>
          </a:p>
          <a:p>
            <a:pPr lvl="2">
              <a:buFont typeface="Wingdings" panose="05000000000000000000" pitchFamily="2" charset="2"/>
              <a:buChar char="v"/>
            </a:pPr>
            <a:r>
              <a:rPr lang="en-US" sz="1600" b="0" i="0" dirty="0">
                <a:solidFill>
                  <a:srgbClr val="3B3B3B"/>
                </a:solidFill>
                <a:effectLst/>
              </a:rPr>
              <a:t>A patent is an exclusive right granted for an invention and ‘provides the patent owner with the right to decide how - or whether - the invention can be used by others. In exchange for this right, the patent owner makes technical information about the invention publicly available in the published patent document’ (WIPO)</a:t>
            </a:r>
            <a:endParaRPr lang="en-US" sz="1600" i="0" dirty="0">
              <a:solidFill>
                <a:srgbClr val="3B3B3B"/>
              </a:solidFill>
            </a:endParaRPr>
          </a:p>
          <a:p>
            <a:pPr lvl="2">
              <a:buFont typeface="Wingdings" panose="05000000000000000000" pitchFamily="2" charset="2"/>
              <a:buChar char="v"/>
            </a:pPr>
            <a:r>
              <a:rPr lang="en-US" sz="1600" b="0" i="0" dirty="0">
                <a:solidFill>
                  <a:srgbClr val="3B3B3B"/>
                </a:solidFill>
                <a:effectLst/>
              </a:rPr>
              <a:t>Trade secrets are IP rights on confidential information which may be sold or licensed.  The unauthorized acquisition, use or disclosure of such secret information in a manner contrary to honest commercial practices by others is regarded as an unfair practice and a violation of the trade secret protection</a:t>
            </a:r>
          </a:p>
          <a:p>
            <a:pPr lvl="2">
              <a:buFont typeface="Wingdings" panose="05000000000000000000" pitchFamily="2" charset="2"/>
              <a:buChar char="v"/>
            </a:pPr>
            <a:r>
              <a:rPr lang="en-US" sz="1600" b="0" i="0" dirty="0">
                <a:solidFill>
                  <a:srgbClr val="3B3B3B"/>
                </a:solidFill>
                <a:effectLst/>
              </a:rPr>
              <a:t>Copyright is a legal term used to describe the rights that creators have over their literary and artistic works. Works covered by copyright range from books, music, paintings, sculpture and films, to computer programs, databases, advertisements, maps and technical drawings</a:t>
            </a:r>
            <a:endParaRPr lang="en-US" sz="1600" dirty="0">
              <a:highlight>
                <a:srgbClr val="FFFF00"/>
              </a:highlight>
            </a:endParaRPr>
          </a:p>
        </p:txBody>
      </p:sp>
      <p:pic>
        <p:nvPicPr>
          <p:cNvPr id="7" name="Picture 6" descr="A picture containing logo&#10;&#10;Description automatically generated">
            <a:extLst>
              <a:ext uri="{FF2B5EF4-FFF2-40B4-BE49-F238E27FC236}">
                <a16:creationId xmlns:a16="http://schemas.microsoft.com/office/drawing/2014/main" id="{B8CC0767-EF3C-4915-98B0-683F30B2694F}"/>
              </a:ext>
            </a:extLst>
          </p:cNvPr>
          <p:cNvPicPr>
            <a:picLocks noChangeAspect="1"/>
          </p:cNvPicPr>
          <p:nvPr/>
        </p:nvPicPr>
        <p:blipFill>
          <a:blip r:embed="rId3"/>
          <a:stretch>
            <a:fillRect/>
          </a:stretch>
        </p:blipFill>
        <p:spPr>
          <a:xfrm>
            <a:off x="7516815" y="-43960"/>
            <a:ext cx="1077214" cy="1292657"/>
          </a:xfrm>
          <a:prstGeom prst="rect">
            <a:avLst/>
          </a:prstGeom>
        </p:spPr>
      </p:pic>
      <p:pic>
        <p:nvPicPr>
          <p:cNvPr id="5" name="Picture 4" descr="Diagram&#10;&#10;Description automatically generated">
            <a:extLst>
              <a:ext uri="{FF2B5EF4-FFF2-40B4-BE49-F238E27FC236}">
                <a16:creationId xmlns:a16="http://schemas.microsoft.com/office/drawing/2014/main" id="{82DAE93F-0A88-4A46-A38A-32DB7895905C}"/>
              </a:ext>
            </a:extLst>
          </p:cNvPr>
          <p:cNvPicPr>
            <a:picLocks noChangeAspect="1"/>
          </p:cNvPicPr>
          <p:nvPr/>
        </p:nvPicPr>
        <p:blipFill>
          <a:blip r:embed="rId4"/>
          <a:stretch>
            <a:fillRect/>
          </a:stretch>
        </p:blipFill>
        <p:spPr>
          <a:xfrm>
            <a:off x="8696928" y="178614"/>
            <a:ext cx="1032664" cy="1032664"/>
          </a:xfrm>
          <a:prstGeom prst="rect">
            <a:avLst/>
          </a:prstGeom>
        </p:spPr>
      </p:pic>
    </p:spTree>
    <p:extLst>
      <p:ext uri="{BB962C8B-B14F-4D97-AF65-F5344CB8AC3E}">
        <p14:creationId xmlns:p14="http://schemas.microsoft.com/office/powerpoint/2010/main" val="344644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BA5-ACA7-4A7F-854E-75439E8B9E38}"/>
              </a:ext>
            </a:extLst>
          </p:cNvPr>
          <p:cNvSpPr>
            <a:spLocks noGrp="1"/>
          </p:cNvSpPr>
          <p:nvPr>
            <p:ph type="title"/>
          </p:nvPr>
        </p:nvSpPr>
        <p:spPr/>
        <p:txBody>
          <a:bodyPr/>
          <a:lstStyle/>
          <a:p>
            <a:r>
              <a:rPr lang="en-US" dirty="0"/>
              <a:t>How do patent monopolies work ? </a:t>
            </a:r>
          </a:p>
        </p:txBody>
      </p:sp>
      <p:sp>
        <p:nvSpPr>
          <p:cNvPr id="3" name="Content Placeholder 2">
            <a:extLst>
              <a:ext uri="{FF2B5EF4-FFF2-40B4-BE49-F238E27FC236}">
                <a16:creationId xmlns:a16="http://schemas.microsoft.com/office/drawing/2014/main" id="{8C0395BC-19D7-4341-88BA-B5ED4A1DA9FC}"/>
              </a:ext>
            </a:extLst>
          </p:cNvPr>
          <p:cNvSpPr>
            <a:spLocks noGrp="1"/>
          </p:cNvSpPr>
          <p:nvPr>
            <p:ph idx="1"/>
          </p:nvPr>
        </p:nvSpPr>
        <p:spPr>
          <a:xfrm>
            <a:off x="1371600" y="1562100"/>
            <a:ext cx="9601200" cy="4305300"/>
          </a:xfrm>
        </p:spPr>
        <p:txBody>
          <a:bodyPr/>
          <a:lstStyle/>
          <a:p>
            <a:pPr algn="l"/>
            <a:r>
              <a:rPr lang="en-US" sz="2400" dirty="0">
                <a:solidFill>
                  <a:srgbClr val="111111"/>
                </a:solidFill>
              </a:rPr>
              <a:t>Patent protection enables exclusive monopolies or oligopolies, limiting the number of companies that can make or distribute a generic equivalent</a:t>
            </a:r>
          </a:p>
          <a:p>
            <a:pPr algn="l"/>
            <a:r>
              <a:rPr lang="en-US" sz="2400" b="0" i="0" dirty="0">
                <a:solidFill>
                  <a:srgbClr val="111111"/>
                </a:solidFill>
                <a:effectLst/>
              </a:rPr>
              <a:t>‘Data exclusivity’ is a backdoor way of preventing competition, so that even when a medicine is not protected by a patent, a pharmaceutical company will receive a minimum period of market monopoly when artificially high prices can be charged</a:t>
            </a:r>
          </a:p>
          <a:p>
            <a:pPr algn="l"/>
            <a:r>
              <a:rPr lang="en-US" sz="2400" b="0" i="0" dirty="0">
                <a:solidFill>
                  <a:srgbClr val="111111"/>
                </a:solidFill>
                <a:effectLst/>
              </a:rPr>
              <a:t>Patent monopolies held by pharmaceutical corporations and a lack of price-lowering competition means that high drug prices can be charged for life-saving medicines, like they were / are for ARVs and cancer medicines  </a:t>
            </a:r>
          </a:p>
          <a:p>
            <a:endParaRPr lang="en-US" dirty="0"/>
          </a:p>
        </p:txBody>
      </p:sp>
    </p:spTree>
    <p:extLst>
      <p:ext uri="{BB962C8B-B14F-4D97-AF65-F5344CB8AC3E}">
        <p14:creationId xmlns:p14="http://schemas.microsoft.com/office/powerpoint/2010/main" val="28365754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59</TotalTime>
  <Words>1909</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Barlow-Semi</vt:lpstr>
      <vt:lpstr>Franklin Gothic Book</vt:lpstr>
      <vt:lpstr>Wingdings</vt:lpstr>
      <vt:lpstr>Crop</vt:lpstr>
      <vt:lpstr>        ‘                GLOBAL VACCINE EQUITY AND ACCESS   FATIMA HASSAN  FEB 2021, ILRIG   IMAGE CREDITS:  PEOPLE’S VACCINE, FREE THE VACCINE, MSF, DAILY MAVERICK, FP, Kei, Lancet, public citizen, imak, bbc, duke, TWN </vt:lpstr>
      <vt:lpstr>The People’s Vaccine </vt:lpstr>
      <vt:lpstr>PowerPoint Presentation</vt:lpstr>
      <vt:lpstr>February 2021 – in the middle of a pandemic – where are the vaccines?</vt:lpstr>
      <vt:lpstr>Vaccine Apartheid </vt:lpstr>
      <vt:lpstr>“Phrma response…” US to USTO Annual via KEI </vt:lpstr>
      <vt:lpstr>Ordinarily - Medicine System Pathway </vt:lpstr>
      <vt:lpstr>Understanding IP </vt:lpstr>
      <vt:lpstr>How do patent monopolies work ? </vt:lpstr>
      <vt:lpstr>How does market exclusivity undermine health rights and medicine access ?</vt:lpstr>
      <vt:lpstr>TRIPS as part of the WTO Rules  </vt:lpstr>
      <vt:lpstr>‘TRIPS WAIVER’ Request </vt:lpstr>
      <vt:lpstr>Access and blockers of access </vt:lpstr>
      <vt:lpstr>PowerPoint Presentation</vt:lpstr>
      <vt:lpstr>Civil Society - Responses &amp; Realities  </vt:lpstr>
      <vt:lpstr>‘Vaccine Nationalism’  </vt:lpstr>
      <vt:lpstr>Calls </vt:lpstr>
      <vt:lpstr>South Africa – impact locally  </vt:lpstr>
      <vt:lpstr> THE LANCET: Challenges in ensuring global access to COVID-19 vaccines: production, affordability, allocation, and deployment Olivier J Wouters et al </vt:lpstr>
      <vt:lpstr>Reading Materials &amp;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GLOBAL VACCINE EQUITY AND ACCESS   FATIMA HASSAN  FEB 2020, ILRIG   IMAGE CREDITS:  PEOPLE’S VACCINE, FREE THE VACCINE, MSF, DAILY MAVERICK  </dc:title>
  <dc:creator>Fatima Hassan</dc:creator>
  <cp:lastModifiedBy>Fatima Hassan</cp:lastModifiedBy>
  <cp:revision>8</cp:revision>
  <dcterms:created xsi:type="dcterms:W3CDTF">2021-02-28T06:57:33Z</dcterms:created>
  <dcterms:modified xsi:type="dcterms:W3CDTF">2021-02-28T07:58:21Z</dcterms:modified>
</cp:coreProperties>
</file>