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2" r:id="rId3"/>
    <p:sldId id="256" r:id="rId4"/>
    <p:sldId id="259" r:id="rId5"/>
    <p:sldId id="261" r:id="rId6"/>
    <p:sldId id="263" r:id="rId7"/>
    <p:sldId id="257" r:id="rId8"/>
    <p:sldId id="970" r:id="rId9"/>
    <p:sldId id="97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3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B97AA-2A33-47B2-991B-2963A90DEC8F}" type="datetimeFigureOut">
              <a:rPr lang="en-ZA" smtClean="0"/>
              <a:t>2021/02/25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3EFBA-3F9A-43F9-853E-EB4EF2839AF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669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entury Gothic" panose="020B0502020202020204" pitchFamily="34" charset="0"/>
              </a:rPr>
              <a:t>a life-threatening but treatable allergic reaction that occurred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3EFBA-3F9A-43F9-853E-EB4EF2839AF4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160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theme is the perception among critics that vaccines, individually and collectively, cause more harm than the diseases that they are intended to prevent.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second theme in this history is the close association between the promotion of vaccines and mandatory vaccination policies intended to ensure compliance. 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3EFBA-3F9A-43F9-853E-EB4EF2839AF4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718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 recently used a large cross-country regression framework to evaluate the effect of social media on vaccine hesitancy globally.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 also found that foreign disinformation campaigns online are associated with both a drop in vaccination coverage over time and an increase in negative discussion of vaccines on social media.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EE21E6-ED1D-4420-ABDB-D62EF5CC0C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66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24A2-1BE0-4189-848C-2047E34DE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9E156-692E-42E9-9F35-1E4BDBF21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0B59E-2D85-490A-88E7-E3DA720F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6D43-0511-443E-9BD3-EA53560B25FF}" type="datetimeFigureOut">
              <a:rPr lang="en-ZA" smtClean="0"/>
              <a:t>2021/02/25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67E88-4172-42D8-B0C1-5C82F135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E28D5-2F1A-4E7A-BFAE-9AB1A4AD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C6E7-4988-46B3-80D7-75CDE90D3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22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A6B3C-765B-4DFF-B1E4-C7969DF5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D22DB-161B-4B59-A92E-E8A6E3995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54680-526A-4242-98A9-8C9A1724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6D43-0511-443E-9BD3-EA53560B25FF}" type="datetimeFigureOut">
              <a:rPr lang="en-ZA" smtClean="0"/>
              <a:t>2021/02/25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49AFE-0DA4-41F0-AD4A-811B807D1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918A8-7CDC-4C6C-B927-12EC06FC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C6E7-4988-46B3-80D7-75CDE90D3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876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BF25C9-E8F2-4A0A-991F-6CB6CD521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D0297-1AF9-4997-9FE2-27AF5CD54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E2CB2-77EB-42C5-9558-874A9411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6D43-0511-443E-9BD3-EA53560B25FF}" type="datetimeFigureOut">
              <a:rPr lang="en-ZA" smtClean="0"/>
              <a:t>2021/02/25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0FBA2-5CC9-4089-A8BD-DA0485068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CC633-9FE6-4773-9299-C1469716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C6E7-4988-46B3-80D7-75CDE90D3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227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9046F-F651-4FD3-999D-5A96ED44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9A8CB-DC8D-41D8-9F60-E4FD30F22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17A71-6D2E-47DF-8BF6-43B7BC9C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6D43-0511-443E-9BD3-EA53560B25FF}" type="datetimeFigureOut">
              <a:rPr lang="en-ZA" smtClean="0"/>
              <a:t>2021/02/25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8BE63-BDA6-4EAF-8C3F-529FB0124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773AD-FE03-47AE-B149-3687D514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C6E7-4988-46B3-80D7-75CDE90D3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329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9676B-3B1C-4A4D-9F42-2FD04195E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02362-770E-4775-B1D6-E9662625D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E78E1-4B85-4924-AC32-CCBA230A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6D43-0511-443E-9BD3-EA53560B25FF}" type="datetimeFigureOut">
              <a:rPr lang="en-ZA" smtClean="0"/>
              <a:t>2021/02/25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3330D-B1CB-4925-8368-2F27149C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8D8DF-3560-4D97-B6A5-6D8AEB8B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C6E7-4988-46B3-80D7-75CDE90D3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7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C82B-6F82-4486-BDF4-FBE9E65B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CB395-F535-47D5-84B4-E1BE5B792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B79AD-D529-4F6E-B6B1-7B5C704F2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42961-A8EE-4209-9B1C-214E71105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6D43-0511-443E-9BD3-EA53560B25FF}" type="datetimeFigureOut">
              <a:rPr lang="en-ZA" smtClean="0"/>
              <a:t>2021/02/25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3C085-8186-4427-91AE-5D73D957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34286-F79E-47DA-B6CD-52A5993A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C6E7-4988-46B3-80D7-75CDE90D3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540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BE58B-FEA6-4112-89F1-1A1D50847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94EC2-35E7-4EFE-BD97-1FF86AE4B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885FB-C243-47E6-B8FF-CAAB51F25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75477-5932-4E9C-9F0D-FDCB4DE31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8DC86-F28A-4BBB-8C96-721E75A80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05C0FC-A087-47C3-8B62-D57104D57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6D43-0511-443E-9BD3-EA53560B25FF}" type="datetimeFigureOut">
              <a:rPr lang="en-ZA" smtClean="0"/>
              <a:t>2021/02/25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69C82-2AB5-402F-9CA6-D5660F0E5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E3DB8-AAA7-489C-8907-719E0143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C6E7-4988-46B3-80D7-75CDE90D3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772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E455-24FF-40A4-9266-D8C3057C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BC742-1586-4BDC-B294-9371FF670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6D43-0511-443E-9BD3-EA53560B25FF}" type="datetimeFigureOut">
              <a:rPr lang="en-ZA" smtClean="0"/>
              <a:t>2021/02/25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D7C6E3-B8BE-47D1-88AE-DBEF7535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8863A-2679-45CE-BA8F-24177D62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C6E7-4988-46B3-80D7-75CDE90D3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52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B504A-8B41-480D-986E-E1F32063B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6D43-0511-443E-9BD3-EA53560B25FF}" type="datetimeFigureOut">
              <a:rPr lang="en-ZA" smtClean="0"/>
              <a:t>2021/02/25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AFCC20-33C3-4B0B-AD41-F0F6E3C1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8C209-B931-43A9-B137-AB961A17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C6E7-4988-46B3-80D7-75CDE90D3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039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6F78-D309-4BA1-947D-7F688AC5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A5084-E5DD-4CB9-816A-E1828EBDF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F0E37-5832-4D95-8A8D-32310C053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1BFD7-1D1C-4B8A-B5CB-E123A7E1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6D43-0511-443E-9BD3-EA53560B25FF}" type="datetimeFigureOut">
              <a:rPr lang="en-ZA" smtClean="0"/>
              <a:t>2021/02/25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02477-3295-4A17-ABCF-FF18AAF5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A252B-A209-4EC1-B22B-F231AF0D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C6E7-4988-46B3-80D7-75CDE90D3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612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F0411-2D3F-4D34-9E34-733DBC484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884A3-C4CA-4018-BE95-C2A31D5AB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552A6-22C0-4C02-9B15-AB9C029A4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D831E-F799-4AB2-A9F1-84B7DDB4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6D43-0511-443E-9BD3-EA53560B25FF}" type="datetimeFigureOut">
              <a:rPr lang="en-ZA" smtClean="0"/>
              <a:t>2021/02/25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3236F-9886-4298-B031-92A3C713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DBD73-D39E-4633-84F1-69FBAD52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C6E7-4988-46B3-80D7-75CDE90D3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306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19302-E1C1-4E28-AB88-E2C215BDC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C66FC-D651-421E-807C-831941168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C37D8-C145-4ED6-B04F-48440E29F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D6D43-0511-443E-9BD3-EA53560B25FF}" type="datetimeFigureOut">
              <a:rPr lang="en-ZA" smtClean="0"/>
              <a:t>2021/02/25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302DD-E12D-4FE2-90A4-7BAD9F6AD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38EA5-5E5F-4E89-A34C-C116BEC71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8C6E7-4988-46B3-80D7-75CDE90D37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451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BB7253-1759-4087-BB53-B8341A9F345E}"/>
              </a:ext>
            </a:extLst>
          </p:cNvPr>
          <p:cNvSpPr/>
          <p:nvPr/>
        </p:nvSpPr>
        <p:spPr>
          <a:xfrm>
            <a:off x="422787" y="431403"/>
            <a:ext cx="11533239" cy="3360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Discussion on: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Scepticism/opposition to vaccines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Sources of widespread vaccine opposition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Dealing with opposition to vaccines</a:t>
            </a:r>
            <a:endParaRPr lang="en-ZA" sz="40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9B973F33-9432-4FD2-AABE-012B8D916C64}"/>
              </a:ext>
            </a:extLst>
          </p:cNvPr>
          <p:cNvSpPr/>
          <p:nvPr/>
        </p:nvSpPr>
        <p:spPr>
          <a:xfrm flipH="1">
            <a:off x="-5" y="5412094"/>
            <a:ext cx="12192004" cy="1445905"/>
          </a:xfrm>
          <a:prstGeom prst="rtTriangle">
            <a:avLst/>
          </a:prstGeom>
          <a:solidFill>
            <a:srgbClr val="D53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9BF2C-D9BF-4865-877F-E48F66F47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93000"/>
                    </a14:imgEffect>
                  </a14:imgLayer>
                </a14:imgProps>
              </a:ext>
            </a:extLst>
          </a:blip>
          <a:srcRect l="49208" t="16436" r="10218" b="53920"/>
          <a:stretch/>
        </p:blipFill>
        <p:spPr>
          <a:xfrm>
            <a:off x="7904888" y="5738204"/>
            <a:ext cx="1904058" cy="982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158803-1A02-4D2C-974E-DCF043C2D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865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11036" t="16437" r="51162" b="13966"/>
          <a:stretch/>
        </p:blipFill>
        <p:spPr>
          <a:xfrm>
            <a:off x="11091948" y="5479666"/>
            <a:ext cx="941993" cy="1225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FC1250-DA38-4B8E-B450-B765A808F7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9000" contrast="100000"/>
                    </a14:imgEffect>
                  </a14:imgLayer>
                </a14:imgProps>
              </a:ext>
            </a:extLst>
          </a:blip>
          <a:srcRect l="49208" t="44643" r="10218" b="24516"/>
          <a:stretch/>
        </p:blipFill>
        <p:spPr>
          <a:xfrm>
            <a:off x="9808946" y="5980300"/>
            <a:ext cx="1124945" cy="6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99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BB7253-1759-4087-BB53-B8341A9F345E}"/>
              </a:ext>
            </a:extLst>
          </p:cNvPr>
          <p:cNvSpPr/>
          <p:nvPr/>
        </p:nvSpPr>
        <p:spPr>
          <a:xfrm>
            <a:off x="422787" y="431403"/>
            <a:ext cx="11533239" cy="459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ZA" sz="4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Reasons for vaccine hesitancy: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</a:rPr>
              <a:t>Diverse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</a:rPr>
              <a:t>Complex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</a:rPr>
              <a:t>Sensitive to social and political context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Can vary with time</a:t>
            </a:r>
            <a:endParaRPr lang="en-ZA" sz="4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9B973F33-9432-4FD2-AABE-012B8D916C64}"/>
              </a:ext>
            </a:extLst>
          </p:cNvPr>
          <p:cNvSpPr/>
          <p:nvPr/>
        </p:nvSpPr>
        <p:spPr>
          <a:xfrm flipH="1">
            <a:off x="-5" y="5412094"/>
            <a:ext cx="12192004" cy="1445905"/>
          </a:xfrm>
          <a:prstGeom prst="rtTriangle">
            <a:avLst/>
          </a:prstGeom>
          <a:solidFill>
            <a:srgbClr val="D53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9BF2C-D9BF-4865-877F-E48F66F47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93000"/>
                    </a14:imgEffect>
                  </a14:imgLayer>
                </a14:imgProps>
              </a:ext>
            </a:extLst>
          </a:blip>
          <a:srcRect l="49208" t="16436" r="10218" b="53920"/>
          <a:stretch/>
        </p:blipFill>
        <p:spPr>
          <a:xfrm>
            <a:off x="7904888" y="5738204"/>
            <a:ext cx="1904058" cy="982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158803-1A02-4D2C-974E-DCF043C2D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865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11036" t="16437" r="51162" b="13966"/>
          <a:stretch/>
        </p:blipFill>
        <p:spPr>
          <a:xfrm>
            <a:off x="11091948" y="5479666"/>
            <a:ext cx="941993" cy="1225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FC1250-DA38-4B8E-B450-B765A808F7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9000" contrast="100000"/>
                    </a14:imgEffect>
                  </a14:imgLayer>
                </a14:imgProps>
              </a:ext>
            </a:extLst>
          </a:blip>
          <a:srcRect l="49208" t="44643" r="10218" b="24516"/>
          <a:stretch/>
        </p:blipFill>
        <p:spPr>
          <a:xfrm>
            <a:off x="9808946" y="5980300"/>
            <a:ext cx="1124945" cy="6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BB7253-1759-4087-BB53-B8341A9F345E}"/>
              </a:ext>
            </a:extLst>
          </p:cNvPr>
          <p:cNvSpPr/>
          <p:nvPr/>
        </p:nvSpPr>
        <p:spPr>
          <a:xfrm>
            <a:off x="329377" y="177464"/>
            <a:ext cx="11533239" cy="5515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ZA" sz="4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Key successes due to vaccination: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</a:rPr>
              <a:t>Eradication of smallpox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</a:rPr>
              <a:t>Eradication of polio types 1 &amp; 3 strains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</a:rPr>
              <a:t>Control of morbidity &amp; mortality associated with several VPDs- about 26 vaccines are currently in use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9B973F33-9432-4FD2-AABE-012B8D916C64}"/>
              </a:ext>
            </a:extLst>
          </p:cNvPr>
          <p:cNvSpPr/>
          <p:nvPr/>
        </p:nvSpPr>
        <p:spPr>
          <a:xfrm flipH="1">
            <a:off x="-5" y="5412094"/>
            <a:ext cx="12192004" cy="1445905"/>
          </a:xfrm>
          <a:prstGeom prst="rtTriangle">
            <a:avLst/>
          </a:prstGeom>
          <a:solidFill>
            <a:srgbClr val="D53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9BF2C-D9BF-4865-877F-E48F66F47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93000"/>
                    </a14:imgEffect>
                  </a14:imgLayer>
                </a14:imgProps>
              </a:ext>
            </a:extLst>
          </a:blip>
          <a:srcRect l="49208" t="16436" r="10218" b="53920"/>
          <a:stretch/>
        </p:blipFill>
        <p:spPr>
          <a:xfrm>
            <a:off x="7904888" y="5738204"/>
            <a:ext cx="1904058" cy="982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158803-1A02-4D2C-974E-DCF043C2D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865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11036" t="16437" r="51162" b="13966"/>
          <a:stretch/>
        </p:blipFill>
        <p:spPr>
          <a:xfrm>
            <a:off x="11091948" y="5479666"/>
            <a:ext cx="941993" cy="1225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FC1250-DA38-4B8E-B450-B765A808F7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9000" contrast="100000"/>
                    </a14:imgEffect>
                  </a14:imgLayer>
                </a14:imgProps>
              </a:ext>
            </a:extLst>
          </a:blip>
          <a:srcRect l="49208" t="44643" r="10218" b="24516"/>
          <a:stretch/>
        </p:blipFill>
        <p:spPr>
          <a:xfrm>
            <a:off x="9808946" y="5980300"/>
            <a:ext cx="1124945" cy="6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5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vaccine hesitancy passive accepters">
            <a:extLst>
              <a:ext uri="{FF2B5EF4-FFF2-40B4-BE49-F238E27FC236}">
                <a16:creationId xmlns:a16="http://schemas.microsoft.com/office/drawing/2014/main" id="{57815E09-63CA-422A-869F-C4C19534D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1035" y="1473270"/>
            <a:ext cx="5129784" cy="391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F056BBA-0206-46FE-91B3-640B90947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2405970"/>
            <a:ext cx="5129784" cy="2046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BAA8AC-BF9B-482E-8B15-25ECA8363149}"/>
              </a:ext>
            </a:extLst>
          </p:cNvPr>
          <p:cNvSpPr txBox="1"/>
          <p:nvPr/>
        </p:nvSpPr>
        <p:spPr>
          <a:xfrm>
            <a:off x="477012" y="5731609"/>
            <a:ext cx="512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Slide taken from Prof. </a:t>
            </a:r>
            <a:r>
              <a:rPr lang="en-US" b="1" dirty="0" err="1">
                <a:latin typeface="Century Gothic" panose="020B0502020202020204" pitchFamily="34" charset="0"/>
              </a:rPr>
              <a:t>Wiysonge’s</a:t>
            </a:r>
            <a:r>
              <a:rPr lang="en-US" b="1" dirty="0">
                <a:latin typeface="Century Gothic" panose="020B0502020202020204" pitchFamily="34" charset="0"/>
              </a:rPr>
              <a:t> slides for AAVC2020</a:t>
            </a:r>
            <a:endParaRPr lang="en-ZA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2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2EAEC-8A8E-422E-9FD3-A605FC998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05" y="643467"/>
            <a:ext cx="75539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9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BB7253-1759-4087-BB53-B8341A9F345E}"/>
              </a:ext>
            </a:extLst>
          </p:cNvPr>
          <p:cNvSpPr/>
          <p:nvPr/>
        </p:nvSpPr>
        <p:spPr>
          <a:xfrm>
            <a:off x="422787" y="165932"/>
            <a:ext cx="11533239" cy="459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ZA" sz="4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Vaccine safety as a key concern in general: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</a:rPr>
              <a:t>Vaccines are not 100% safe: mild adverse events are common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</a:rPr>
              <a:t>In rare cases, severe adverse events can occur</a:t>
            </a:r>
            <a:endParaRPr lang="en-ZA" sz="4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9B973F33-9432-4FD2-AABE-012B8D916C64}"/>
              </a:ext>
            </a:extLst>
          </p:cNvPr>
          <p:cNvSpPr/>
          <p:nvPr/>
        </p:nvSpPr>
        <p:spPr>
          <a:xfrm flipH="1">
            <a:off x="-5" y="5412094"/>
            <a:ext cx="12192004" cy="1445905"/>
          </a:xfrm>
          <a:prstGeom prst="rtTriangle">
            <a:avLst/>
          </a:prstGeom>
          <a:solidFill>
            <a:srgbClr val="D53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9BF2C-D9BF-4865-877F-E48F66F47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93000"/>
                    </a14:imgEffect>
                  </a14:imgLayer>
                </a14:imgProps>
              </a:ext>
            </a:extLst>
          </a:blip>
          <a:srcRect l="49208" t="16436" r="10218" b="53920"/>
          <a:stretch/>
        </p:blipFill>
        <p:spPr>
          <a:xfrm>
            <a:off x="7904888" y="5738204"/>
            <a:ext cx="1904058" cy="982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158803-1A02-4D2C-974E-DCF043C2D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865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11036" t="16437" r="51162" b="13966"/>
          <a:stretch/>
        </p:blipFill>
        <p:spPr>
          <a:xfrm>
            <a:off x="11091948" y="5479666"/>
            <a:ext cx="941993" cy="1225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FC1250-DA38-4B8E-B450-B765A808F7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9000" contrast="100000"/>
                    </a14:imgEffect>
                  </a14:imgLayer>
                </a14:imgProps>
              </a:ext>
            </a:extLst>
          </a:blip>
          <a:srcRect l="49208" t="44643" r="10218" b="24516"/>
          <a:stretch/>
        </p:blipFill>
        <p:spPr>
          <a:xfrm>
            <a:off x="9808946" y="5980300"/>
            <a:ext cx="1124945" cy="6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3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BB7253-1759-4087-BB53-B8341A9F345E}"/>
              </a:ext>
            </a:extLst>
          </p:cNvPr>
          <p:cNvSpPr/>
          <p:nvPr/>
        </p:nvSpPr>
        <p:spPr>
          <a:xfrm>
            <a:off x="329377" y="85753"/>
            <a:ext cx="11533239" cy="5515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ZA" sz="4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COVID-19 vaccines safety: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</a:rPr>
              <a:t>11 vaccines approved in several countries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</a:rPr>
              <a:t>All are safe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</a:rPr>
              <a:t>Shows expected mild adverse events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 rare SAE (anaphylaxis)occurred </a:t>
            </a:r>
            <a:r>
              <a:rPr lang="en-US" sz="4000" dirty="0">
                <a:latin typeface="Century Gothic" panose="020B0502020202020204" pitchFamily="34" charset="0"/>
              </a:rPr>
              <a:t>at a rate of 4.5 people per million 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(CDC, Feb 2021)</a:t>
            </a:r>
            <a:endParaRPr lang="en-ZA" sz="4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9B973F33-9432-4FD2-AABE-012B8D916C64}"/>
              </a:ext>
            </a:extLst>
          </p:cNvPr>
          <p:cNvSpPr/>
          <p:nvPr/>
        </p:nvSpPr>
        <p:spPr>
          <a:xfrm flipH="1">
            <a:off x="-5" y="5412094"/>
            <a:ext cx="12192004" cy="1445905"/>
          </a:xfrm>
          <a:prstGeom prst="rtTriangle">
            <a:avLst/>
          </a:prstGeom>
          <a:solidFill>
            <a:srgbClr val="D53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9BF2C-D9BF-4865-877F-E48F66F47C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93000"/>
                    </a14:imgEffect>
                  </a14:imgLayer>
                </a14:imgProps>
              </a:ext>
            </a:extLst>
          </a:blip>
          <a:srcRect l="49208" t="16436" r="10218" b="53920"/>
          <a:stretch/>
        </p:blipFill>
        <p:spPr>
          <a:xfrm>
            <a:off x="7904888" y="5738204"/>
            <a:ext cx="1904058" cy="982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158803-1A02-4D2C-974E-DCF043C2D0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865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11036" t="16437" r="51162" b="13966"/>
          <a:stretch/>
        </p:blipFill>
        <p:spPr>
          <a:xfrm>
            <a:off x="11091948" y="5479666"/>
            <a:ext cx="941993" cy="1225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FC1250-DA38-4B8E-B450-B765A808F7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99000" contrast="100000"/>
                    </a14:imgEffect>
                  </a14:imgLayer>
                </a14:imgProps>
              </a:ext>
            </a:extLst>
          </a:blip>
          <a:srcRect l="49208" t="44643" r="10218" b="24516"/>
          <a:stretch/>
        </p:blipFill>
        <p:spPr>
          <a:xfrm>
            <a:off x="9808946" y="5980300"/>
            <a:ext cx="1124945" cy="6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6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7A5357-A264-4F14-B2EE-6614A35BD7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47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A1B4-4BE0-42B6-96E8-B41DC788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5" y="129941"/>
            <a:ext cx="12054348" cy="700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Vaccine disinformation &amp; vaccination coverage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58C3D-9738-4A57-8FAF-34D6E1AE2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34" y="1179672"/>
            <a:ext cx="5874935" cy="4245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488A3F-7384-44F8-AECA-140ABF3ADC43}"/>
              </a:ext>
            </a:extLst>
          </p:cNvPr>
          <p:cNvSpPr txBox="1"/>
          <p:nvPr/>
        </p:nvSpPr>
        <p:spPr>
          <a:xfrm>
            <a:off x="380727" y="6153755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Wilson SL, Wiysonge CS. BMJ Global Health 2020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7D57A5-4A64-49A5-BE29-BAF6B9F6DB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40"/>
          <a:stretch/>
        </p:blipFill>
        <p:spPr>
          <a:xfrm>
            <a:off x="6108231" y="2544042"/>
            <a:ext cx="5874935" cy="151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2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CA32D-6F9B-4706-A484-8B6EF44DA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433" y="1039829"/>
            <a:ext cx="5372100" cy="47783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D3AB4-CEE6-46EC-9C7C-8CB76F691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" y="696639"/>
            <a:ext cx="5372099" cy="546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42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275</Words>
  <Application>Microsoft Office PowerPoint</Application>
  <PresentationFormat>Widescreen</PresentationFormat>
  <Paragraphs>33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Vaccine disinformation &amp; vaccination coverage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Kagina</dc:creator>
  <cp:lastModifiedBy>Benjamin Kagina</cp:lastModifiedBy>
  <cp:revision>6</cp:revision>
  <dcterms:created xsi:type="dcterms:W3CDTF">2021-02-25T13:46:52Z</dcterms:created>
  <dcterms:modified xsi:type="dcterms:W3CDTF">2021-02-25T14:45:25Z</dcterms:modified>
</cp:coreProperties>
</file>