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6"/>
    <p:restoredTop sz="94693"/>
  </p:normalViewPr>
  <p:slideViewPr>
    <p:cSldViewPr snapToGrid="0" snapToObjects="1">
      <p:cViewPr varScale="1">
        <p:scale>
          <a:sx n="98" d="100"/>
          <a:sy n="98" d="100"/>
        </p:scale>
        <p:origin x="5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45F89-F540-AF47-A930-E52B6F59D87E}"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40757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45F89-F540-AF47-A930-E52B6F59D87E}"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50899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45F89-F540-AF47-A930-E52B6F59D87E}"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207861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45F89-F540-AF47-A930-E52B6F59D87E}"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87095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45F89-F540-AF47-A930-E52B6F59D87E}" type="datetimeFigureOut">
              <a:rPr lang="en-US" smtClean="0"/>
              <a:t>4/16/20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212722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345F89-F540-AF47-A930-E52B6F59D87E}" type="datetimeFigureOut">
              <a:rPr lang="en-US" smtClean="0"/>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01925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345F89-F540-AF47-A930-E52B6F59D87E}" type="datetimeFigureOut">
              <a:rPr lang="en-US" smtClean="0"/>
              <a:t>4/16/20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8627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345F89-F540-AF47-A930-E52B6F59D87E}" type="datetimeFigureOut">
              <a:rPr lang="en-US" smtClean="0"/>
              <a:t>4/16/20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78026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45F89-F540-AF47-A930-E52B6F59D87E}" type="datetimeFigureOut">
              <a:rPr lang="en-US" smtClean="0"/>
              <a:t>4/16/20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6013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45F89-F540-AF47-A930-E52B6F59D87E}" type="datetimeFigureOut">
              <a:rPr lang="en-US" smtClean="0"/>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136684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45F89-F540-AF47-A930-E52B6F59D87E}" type="datetimeFigureOut">
              <a:rPr lang="en-US" smtClean="0"/>
              <a:t>4/16/20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A7E66-C844-BC44-AC40-E978F9BC0953}" type="slidenum">
              <a:rPr lang="en-US" smtClean="0"/>
              <a:t>‹#›</a:t>
            </a:fld>
            <a:endParaRPr lang="en-US"/>
          </a:p>
        </p:txBody>
      </p:sp>
    </p:spTree>
    <p:extLst>
      <p:ext uri="{BB962C8B-B14F-4D97-AF65-F5344CB8AC3E}">
        <p14:creationId xmlns:p14="http://schemas.microsoft.com/office/powerpoint/2010/main" val="8626864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45F89-F540-AF47-A930-E52B6F59D87E}" type="datetimeFigureOut">
              <a:rPr lang="en-US" smtClean="0"/>
              <a:t>4/16/20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A7E66-C844-BC44-AC40-E978F9BC0953}" type="slidenum">
              <a:rPr lang="en-US" smtClean="0"/>
              <a:t>‹#›</a:t>
            </a:fld>
            <a:endParaRPr lang="en-US"/>
          </a:p>
        </p:txBody>
      </p:sp>
    </p:spTree>
    <p:extLst>
      <p:ext uri="{BB962C8B-B14F-4D97-AF65-F5344CB8AC3E}">
        <p14:creationId xmlns:p14="http://schemas.microsoft.com/office/powerpoint/2010/main" val="1658962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aribu.org.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574994"/>
          </a:xfrm>
        </p:spPr>
        <p:txBody>
          <a:bodyPr>
            <a:normAutofit/>
          </a:bodyPr>
          <a:lstStyle/>
          <a:p>
            <a:r>
              <a:rPr lang="en-US" b="1" dirty="0" smtClean="0">
                <a:solidFill>
                  <a:srgbClr val="7030A0"/>
                </a:solidFill>
              </a:rPr>
              <a:t>POLITICAL ECONOMY OF THE COVID-19 PANDEMIC IN SOUTH AFRICA</a:t>
            </a:r>
            <a:endParaRPr lang="en-US" b="1" dirty="0">
              <a:solidFill>
                <a:srgbClr val="7030A0"/>
              </a:solidFill>
            </a:endParaRPr>
          </a:p>
        </p:txBody>
      </p:sp>
      <p:sp>
        <p:nvSpPr>
          <p:cNvPr id="3" name="Subtitle 2"/>
          <p:cNvSpPr>
            <a:spLocks noGrp="1"/>
          </p:cNvSpPr>
          <p:nvPr>
            <p:ph type="subTitle" idx="1"/>
          </p:nvPr>
        </p:nvSpPr>
        <p:spPr>
          <a:xfrm>
            <a:off x="1524000" y="4200939"/>
            <a:ext cx="8640417" cy="1056861"/>
          </a:xfrm>
        </p:spPr>
        <p:txBody>
          <a:bodyPr/>
          <a:lstStyle/>
          <a:p>
            <a:r>
              <a:rPr lang="en-US" i="1" dirty="0" smtClean="0">
                <a:solidFill>
                  <a:srgbClr val="FF0000"/>
                </a:solidFill>
              </a:rPr>
              <a:t>CLASSES AND CLASS STRUGGLES IN THE SHADOW OF THE PANDEMIC</a:t>
            </a:r>
            <a:endParaRPr lang="en-US" i="1" dirty="0">
              <a:solidFill>
                <a:srgbClr val="FF0000"/>
              </a:solidFill>
            </a:endParaRPr>
          </a:p>
        </p:txBody>
      </p:sp>
    </p:spTree>
    <p:extLst>
      <p:ext uri="{BB962C8B-B14F-4D97-AF65-F5344CB8AC3E}">
        <p14:creationId xmlns:p14="http://schemas.microsoft.com/office/powerpoint/2010/main" val="412866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b="1" dirty="0" smtClean="0">
                <a:solidFill>
                  <a:srgbClr val="FF0000"/>
                </a:solidFill>
              </a:rPr>
              <a:t>Sum total of the varieties of interventions by the state: </a:t>
            </a:r>
          </a:p>
          <a:p>
            <a:endParaRPr lang="en-US" dirty="0"/>
          </a:p>
          <a:p>
            <a:r>
              <a:rPr lang="en-US" dirty="0" smtClean="0"/>
              <a:t>Defend big capital, smash resistance to neoliberal austerity, and leave the rest of the Covid-19 problem to a game of chance</a:t>
            </a:r>
          </a:p>
          <a:p>
            <a:endParaRPr lang="en-US" dirty="0"/>
          </a:p>
          <a:p>
            <a:r>
              <a:rPr lang="en-US" dirty="0" smtClean="0"/>
              <a:t>Accept that there will be a high casualty rate (+200k), but</a:t>
            </a:r>
          </a:p>
          <a:p>
            <a:endParaRPr lang="en-US" dirty="0"/>
          </a:p>
          <a:p>
            <a:r>
              <a:rPr lang="en-US" dirty="0" smtClean="0"/>
              <a:t>“</a:t>
            </a:r>
            <a:r>
              <a:rPr lang="mr-IN" dirty="0" smtClean="0"/>
              <a:t>…</a:t>
            </a:r>
            <a:r>
              <a:rPr lang="en-US" dirty="0" smtClean="0"/>
              <a:t>it is absolutely critical, now more than ever, to focus on raising long-term growth” (read: profitability of capital) </a:t>
            </a:r>
            <a:r>
              <a:rPr lang="mr-IN" dirty="0" smtClean="0"/>
              <a:t>–</a:t>
            </a:r>
            <a:r>
              <a:rPr lang="en-US" dirty="0" smtClean="0"/>
              <a:t> </a:t>
            </a:r>
            <a:r>
              <a:rPr lang="en-US" dirty="0" err="1" smtClean="0"/>
              <a:t>Mboweni</a:t>
            </a:r>
            <a:r>
              <a:rPr lang="en-US" dirty="0" smtClean="0"/>
              <a:t> </a:t>
            </a:r>
          </a:p>
        </p:txBody>
      </p:sp>
    </p:spTree>
    <p:extLst>
      <p:ext uri="{BB962C8B-B14F-4D97-AF65-F5344CB8AC3E}">
        <p14:creationId xmlns:p14="http://schemas.microsoft.com/office/powerpoint/2010/main" val="205143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b="1" dirty="0" smtClean="0">
                <a:solidFill>
                  <a:srgbClr val="FF0000"/>
                </a:solidFill>
              </a:rPr>
              <a:t>The position of the black middle class &amp; upper working class in unions</a:t>
            </a:r>
            <a:endParaRPr lang="en-US" dirty="0"/>
          </a:p>
          <a:p>
            <a:r>
              <a:rPr lang="en-US" dirty="0" smtClean="0"/>
              <a:t>Deterioration of the economic position of the black middle class </a:t>
            </a:r>
            <a:r>
              <a:rPr lang="mr-IN" dirty="0" smtClean="0"/>
              <a:t>–</a:t>
            </a:r>
            <a:r>
              <a:rPr lang="en-US" dirty="0" smtClean="0"/>
              <a:t> interest rate cuts and holidays play an ideological role and cannot arrest this decline</a:t>
            </a:r>
          </a:p>
          <a:p>
            <a:r>
              <a:rPr lang="en-US" dirty="0" smtClean="0"/>
              <a:t>Assault on economic position of the upper working class</a:t>
            </a:r>
          </a:p>
          <a:p>
            <a:r>
              <a:rPr lang="en-US" dirty="0" smtClean="0"/>
              <a:t>Political disorientation of the black middle class and upper working class as its trade unions and political parties sell out. </a:t>
            </a:r>
          </a:p>
          <a:p>
            <a:r>
              <a:rPr lang="en-US" dirty="0" smtClean="0"/>
              <a:t>No political or economic agenda to respond to Covid-19 &amp; the assault by the ruling class</a:t>
            </a:r>
          </a:p>
        </p:txBody>
      </p:sp>
    </p:spTree>
    <p:extLst>
      <p:ext uri="{BB962C8B-B14F-4D97-AF65-F5344CB8AC3E}">
        <p14:creationId xmlns:p14="http://schemas.microsoft.com/office/powerpoint/2010/main" val="1118399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r>
              <a:rPr lang="en-US" sz="2800" b="1" dirty="0" smtClean="0">
                <a:solidFill>
                  <a:srgbClr val="FF0000"/>
                </a:solidFill>
              </a:rPr>
              <a:t>The position of the mass of the working class</a:t>
            </a:r>
          </a:p>
          <a:p>
            <a:pPr lvl="1"/>
            <a:endParaRPr lang="en-US" dirty="0" smtClean="0"/>
          </a:p>
          <a:p>
            <a:pPr lvl="1"/>
            <a:r>
              <a:rPr lang="en-US" dirty="0" err="1" smtClean="0"/>
              <a:t>Disorganised</a:t>
            </a:r>
            <a:r>
              <a:rPr lang="en-US" dirty="0" smtClean="0"/>
              <a:t> and fractured by 25 years of neoliberalism</a:t>
            </a:r>
          </a:p>
          <a:p>
            <a:pPr lvl="1"/>
            <a:r>
              <a:rPr lang="en-US" dirty="0" smtClean="0"/>
              <a:t>Very weak </a:t>
            </a:r>
            <a:r>
              <a:rPr lang="en-US" dirty="0" err="1" smtClean="0"/>
              <a:t>organisations</a:t>
            </a:r>
            <a:endParaRPr lang="en-US" dirty="0" smtClean="0"/>
          </a:p>
          <a:p>
            <a:pPr lvl="1"/>
            <a:r>
              <a:rPr lang="en-US" dirty="0" smtClean="0"/>
              <a:t>No unifying ideological </a:t>
            </a:r>
            <a:r>
              <a:rPr lang="en-US" dirty="0" err="1" smtClean="0"/>
              <a:t>programme</a:t>
            </a:r>
            <a:endParaRPr lang="en-US" dirty="0" smtClean="0"/>
          </a:p>
          <a:p>
            <a:pPr lvl="1"/>
            <a:r>
              <a:rPr lang="en-US" dirty="0" smtClean="0"/>
              <a:t>Mainly concerned with survival in the context of Covid-19</a:t>
            </a:r>
            <a:endParaRPr lang="en-US" dirty="0"/>
          </a:p>
          <a:p>
            <a:pPr lvl="1"/>
            <a:endParaRPr lang="en-US" dirty="0" smtClean="0"/>
          </a:p>
          <a:p>
            <a:endParaRPr lang="en-US" dirty="0" smtClean="0"/>
          </a:p>
        </p:txBody>
      </p:sp>
    </p:spTree>
    <p:extLst>
      <p:ext uri="{BB962C8B-B14F-4D97-AF65-F5344CB8AC3E}">
        <p14:creationId xmlns:p14="http://schemas.microsoft.com/office/powerpoint/2010/main" val="23261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fontScale="92500"/>
          </a:bodyPr>
          <a:lstStyle/>
          <a:p>
            <a:pPr lvl="1"/>
            <a:endParaRPr lang="en-US" dirty="0" smtClean="0"/>
          </a:p>
          <a:p>
            <a:r>
              <a:rPr lang="en-US" b="1" dirty="0" smtClean="0">
                <a:solidFill>
                  <a:srgbClr val="FF0000"/>
                </a:solidFill>
              </a:rPr>
              <a:t>Ruling Class Project and the Class Struggles</a:t>
            </a:r>
          </a:p>
          <a:p>
            <a:endParaRPr lang="en-US" dirty="0"/>
          </a:p>
          <a:p>
            <a:r>
              <a:rPr lang="en-US" dirty="0" smtClean="0"/>
              <a:t>Project of WMC-</a:t>
            </a:r>
            <a:r>
              <a:rPr lang="en-US" dirty="0" err="1" smtClean="0"/>
              <a:t>Ramaphosa</a:t>
            </a:r>
            <a:r>
              <a:rPr lang="en-US" dirty="0" smtClean="0"/>
              <a:t> in the context of Covid-19 brings all the contradictions of the last 25 of neoliberalism, and the results of the defeat of the liberation project in 1994, to the fore: </a:t>
            </a:r>
            <a:r>
              <a:rPr lang="en-US" i="1" dirty="0" smtClean="0"/>
              <a:t>this is the underlying driver of working class resistance under Covid-19 conditions</a:t>
            </a:r>
          </a:p>
          <a:p>
            <a:r>
              <a:rPr lang="en-US" dirty="0" smtClean="0"/>
              <a:t>The specific trajectory of the ruling class project will break the back of the two forces that have acted as neoliberal (political) </a:t>
            </a:r>
            <a:r>
              <a:rPr lang="en-US" dirty="0" err="1" smtClean="0"/>
              <a:t>stabilisers</a:t>
            </a:r>
            <a:r>
              <a:rPr lang="en-US" dirty="0" smtClean="0"/>
              <a:t> over the last 25 years: the trade unions and the black middle class.</a:t>
            </a:r>
          </a:p>
          <a:p>
            <a:r>
              <a:rPr lang="en-US" dirty="0" smtClean="0"/>
              <a:t>These factors combined open up a new phase in the development of the class struggle </a:t>
            </a:r>
            <a:r>
              <a:rPr lang="mr-IN" dirty="0" smtClean="0"/>
              <a:t>–</a:t>
            </a:r>
            <a:r>
              <a:rPr lang="en-US" dirty="0" smtClean="0"/>
              <a:t> a phase that opens up 3 historical possibilities:</a:t>
            </a:r>
          </a:p>
        </p:txBody>
      </p:sp>
    </p:spTree>
    <p:extLst>
      <p:ext uri="{BB962C8B-B14F-4D97-AF65-F5344CB8AC3E}">
        <p14:creationId xmlns:p14="http://schemas.microsoft.com/office/powerpoint/2010/main" val="885899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lnSpcReduction="10000"/>
          </a:bodyPr>
          <a:lstStyle/>
          <a:p>
            <a:pPr lvl="1"/>
            <a:endParaRPr lang="en-US" b="1" dirty="0" smtClean="0">
              <a:solidFill>
                <a:srgbClr val="FF0000"/>
              </a:solidFill>
            </a:endParaRPr>
          </a:p>
          <a:p>
            <a:r>
              <a:rPr lang="en-US" b="1" dirty="0" smtClean="0">
                <a:solidFill>
                  <a:srgbClr val="FF0000"/>
                </a:solidFill>
              </a:rPr>
              <a:t>Class Struggles and historical possibilities of the Covid-19 crisis:</a:t>
            </a:r>
            <a:endParaRPr lang="en-US" dirty="0" smtClean="0"/>
          </a:p>
          <a:p>
            <a:r>
              <a:rPr lang="en-US" dirty="0" smtClean="0"/>
              <a:t>3 historical possibilities open up:</a:t>
            </a:r>
          </a:p>
          <a:p>
            <a:endParaRPr lang="en-US" dirty="0"/>
          </a:p>
          <a:p>
            <a:r>
              <a:rPr lang="en-US" dirty="0" smtClean="0"/>
              <a:t>1. A series of </a:t>
            </a:r>
            <a:r>
              <a:rPr lang="en-US" dirty="0" err="1" smtClean="0"/>
              <a:t>Marikanas</a:t>
            </a:r>
            <a:r>
              <a:rPr lang="en-US" dirty="0" smtClean="0"/>
              <a:t> lead to a bloody defeat of the working class and breaks its resistance. Combined with Covid-19, we see hundreds of thousands of deaths of working class people</a:t>
            </a:r>
          </a:p>
          <a:p>
            <a:r>
              <a:rPr lang="en-US" dirty="0" smtClean="0"/>
              <a:t>2. A revolution, or a partial revolution leads to a profound </a:t>
            </a:r>
            <a:r>
              <a:rPr lang="en-US" dirty="0" err="1" smtClean="0"/>
              <a:t>politica</a:t>
            </a:r>
            <a:r>
              <a:rPr lang="en-US" dirty="0" smtClean="0"/>
              <a:t>, economic and social shift to the left.</a:t>
            </a:r>
          </a:p>
          <a:p>
            <a:r>
              <a:rPr lang="en-US" dirty="0" smtClean="0"/>
              <a:t>3 A peace of the grave-yard </a:t>
            </a:r>
            <a:r>
              <a:rPr lang="mr-IN" dirty="0" smtClean="0"/>
              <a:t>–</a:t>
            </a:r>
            <a:r>
              <a:rPr lang="en-US" dirty="0" smtClean="0"/>
              <a:t> the ruin of all classes that takes us decades to restore any sense of a normal society. </a:t>
            </a:r>
            <a:endParaRPr lang="en-US" dirty="0"/>
          </a:p>
          <a:p>
            <a:endParaRPr lang="en-US" dirty="0" smtClean="0"/>
          </a:p>
        </p:txBody>
      </p:sp>
    </p:spTree>
    <p:extLst>
      <p:ext uri="{BB962C8B-B14F-4D97-AF65-F5344CB8AC3E}">
        <p14:creationId xmlns:p14="http://schemas.microsoft.com/office/powerpoint/2010/main" val="621208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lnSpcReduction="10000"/>
          </a:bodyPr>
          <a:lstStyle/>
          <a:p>
            <a:pPr lvl="1"/>
            <a:endParaRPr lang="en-US" dirty="0" smtClean="0"/>
          </a:p>
          <a:p>
            <a:r>
              <a:rPr lang="en-US" b="1" dirty="0" smtClean="0">
                <a:solidFill>
                  <a:srgbClr val="FF0000"/>
                </a:solidFill>
              </a:rPr>
              <a:t>Phases of the coming series of class struggles:</a:t>
            </a:r>
          </a:p>
          <a:p>
            <a:endParaRPr lang="en-US" dirty="0" smtClean="0"/>
          </a:p>
          <a:p>
            <a:r>
              <a:rPr lang="en-US" b="1" dirty="0" smtClean="0">
                <a:solidFill>
                  <a:srgbClr val="002060"/>
                </a:solidFill>
              </a:rPr>
              <a:t>Phase 1: </a:t>
            </a:r>
            <a:r>
              <a:rPr lang="en-US" dirty="0" smtClean="0"/>
              <a:t>we are going through this phase and its now coming to an end. Its main features -</a:t>
            </a:r>
          </a:p>
          <a:p>
            <a:pPr lvl="1"/>
            <a:r>
              <a:rPr lang="en-US" dirty="0" smtClean="0"/>
              <a:t>Victory of WMC, and in particular finance capital, through a number of blitzkrieg moves</a:t>
            </a:r>
          </a:p>
          <a:p>
            <a:pPr lvl="1"/>
            <a:r>
              <a:rPr lang="en-US" dirty="0" smtClean="0"/>
              <a:t>TUs, shell-shocked, continue to believe in their roles as </a:t>
            </a:r>
            <a:r>
              <a:rPr lang="en-US" dirty="0" err="1" smtClean="0"/>
              <a:t>stabilisers</a:t>
            </a:r>
            <a:r>
              <a:rPr lang="en-US" dirty="0" smtClean="0"/>
              <a:t> even as capital launches a frontal assault</a:t>
            </a:r>
          </a:p>
          <a:p>
            <a:pPr lvl="1"/>
            <a:r>
              <a:rPr lang="en-US" dirty="0" err="1" smtClean="0"/>
              <a:t>NGOised</a:t>
            </a:r>
            <a:r>
              <a:rPr lang="en-US" dirty="0" smtClean="0"/>
              <a:t> middle class still believes in palliative solutions, even as storms gather (see </a:t>
            </a:r>
            <a:r>
              <a:rPr lang="en-US" dirty="0" err="1" smtClean="0"/>
              <a:t>eg</a:t>
            </a:r>
            <a:r>
              <a:rPr lang="en-US" dirty="0" smtClean="0"/>
              <a:t>. ongoing demolitions notwithstanding the so-called moratorium on evictions, </a:t>
            </a:r>
            <a:r>
              <a:rPr lang="en-US" dirty="0" err="1" smtClean="0"/>
              <a:t>etc</a:t>
            </a:r>
            <a:r>
              <a:rPr lang="en-US" dirty="0" smtClean="0"/>
              <a:t>)</a:t>
            </a:r>
          </a:p>
          <a:p>
            <a:pPr lvl="1"/>
            <a:r>
              <a:rPr lang="en-US" dirty="0" smtClean="0"/>
              <a:t>Working class only concerned with immediate survival, isolated resistance</a:t>
            </a:r>
          </a:p>
        </p:txBody>
      </p:sp>
    </p:spTree>
    <p:extLst>
      <p:ext uri="{BB962C8B-B14F-4D97-AF65-F5344CB8AC3E}">
        <p14:creationId xmlns:p14="http://schemas.microsoft.com/office/powerpoint/2010/main" val="1077395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b="1" dirty="0" smtClean="0">
                <a:solidFill>
                  <a:srgbClr val="7030A0"/>
                </a:solidFill>
              </a:rPr>
              <a:t>Phase 2</a:t>
            </a:r>
            <a:r>
              <a:rPr lang="en-US" dirty="0" smtClean="0"/>
              <a:t>: about to begin and some features already in motion </a:t>
            </a:r>
            <a:r>
              <a:rPr lang="mr-IN" dirty="0" smtClean="0"/>
              <a:t>–</a:t>
            </a:r>
            <a:endParaRPr lang="en-US" dirty="0" smtClean="0"/>
          </a:p>
          <a:p>
            <a:pPr lvl="1"/>
            <a:r>
              <a:rPr lang="en-US" dirty="0" smtClean="0"/>
              <a:t>Break the back of the unions and dispense with their roles as </a:t>
            </a:r>
            <a:r>
              <a:rPr lang="en-US" dirty="0" err="1" smtClean="0"/>
              <a:t>stabilisers</a:t>
            </a:r>
            <a:r>
              <a:rPr lang="en-US" dirty="0" smtClean="0"/>
              <a:t> (except in photo-ops)</a:t>
            </a:r>
          </a:p>
          <a:p>
            <a:pPr lvl="1"/>
            <a:r>
              <a:rPr lang="en-US" dirty="0" smtClean="0"/>
              <a:t>Deepen squeeze on the middle classes, even as they are lulled to sleep with ‘interest rate holidays’ etc. The ability of this class to develop an asset base is postponed by several decades.</a:t>
            </a:r>
          </a:p>
          <a:p>
            <a:pPr lvl="1"/>
            <a:r>
              <a:rPr lang="en-US" dirty="0" smtClean="0"/>
              <a:t>Subdue the political representatives of the petty bourgeoisie </a:t>
            </a:r>
            <a:r>
              <a:rPr lang="mr-IN" dirty="0" smtClean="0"/>
              <a:t>–</a:t>
            </a:r>
            <a:r>
              <a:rPr lang="en-US" dirty="0" smtClean="0"/>
              <a:t> EFF becomes just a bigger branch of the Youth League</a:t>
            </a:r>
          </a:p>
          <a:p>
            <a:pPr lvl="1"/>
            <a:r>
              <a:rPr lang="en-US" dirty="0" smtClean="0"/>
              <a:t>Retrenchments accelerate and the upper working class faces the real prospect of descent (!) into the working class</a:t>
            </a:r>
          </a:p>
        </p:txBody>
      </p:sp>
    </p:spTree>
    <p:extLst>
      <p:ext uri="{BB962C8B-B14F-4D97-AF65-F5344CB8AC3E}">
        <p14:creationId xmlns:p14="http://schemas.microsoft.com/office/powerpoint/2010/main" val="1123251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fontScale="92500" lnSpcReduction="10000"/>
          </a:bodyPr>
          <a:lstStyle/>
          <a:p>
            <a:pPr lvl="1"/>
            <a:r>
              <a:rPr lang="en-US" sz="2800" b="1" dirty="0" smtClean="0">
                <a:solidFill>
                  <a:srgbClr val="002060"/>
                </a:solidFill>
              </a:rPr>
              <a:t>Phase 3: </a:t>
            </a:r>
            <a:r>
              <a:rPr lang="en-US" sz="2800" dirty="0" smtClean="0"/>
              <a:t>Intensification of class struggles</a:t>
            </a:r>
          </a:p>
          <a:p>
            <a:pPr lvl="2"/>
            <a:r>
              <a:rPr lang="en-US" sz="2400" dirty="0" smtClean="0"/>
              <a:t>Escalation of food and other </a:t>
            </a:r>
            <a:r>
              <a:rPr lang="en-US" sz="2400" dirty="0" err="1" smtClean="0"/>
              <a:t>survical</a:t>
            </a:r>
            <a:r>
              <a:rPr lang="en-US" sz="2400" dirty="0" smtClean="0"/>
              <a:t> struggles </a:t>
            </a:r>
            <a:r>
              <a:rPr lang="mr-IN" sz="2400" dirty="0" smtClean="0"/>
              <a:t>–</a:t>
            </a:r>
            <a:r>
              <a:rPr lang="en-US" sz="2400" dirty="0" smtClean="0"/>
              <a:t> they become </a:t>
            </a:r>
            <a:r>
              <a:rPr lang="en-US" sz="2400" dirty="0" err="1" smtClean="0"/>
              <a:t>generalised</a:t>
            </a:r>
            <a:r>
              <a:rPr lang="en-US" sz="2400" dirty="0" smtClean="0"/>
              <a:t> nationally</a:t>
            </a:r>
          </a:p>
          <a:p>
            <a:pPr lvl="2"/>
            <a:r>
              <a:rPr lang="en-US" sz="2400" dirty="0" smtClean="0"/>
              <a:t>Escalation of fatalities from Covid-19 </a:t>
            </a:r>
            <a:r>
              <a:rPr lang="mr-IN" sz="2400" dirty="0" smtClean="0"/>
              <a:t>–</a:t>
            </a:r>
            <a:r>
              <a:rPr lang="en-US" sz="2400" dirty="0" smtClean="0"/>
              <a:t> ANC’s sluggish and reluctant response to the crisis, its </a:t>
            </a:r>
            <a:r>
              <a:rPr lang="en-US" sz="2400" dirty="0" err="1" smtClean="0"/>
              <a:t>privatisation</a:t>
            </a:r>
            <a:r>
              <a:rPr lang="en-US" sz="2400" dirty="0" smtClean="0"/>
              <a:t> of the crisis comes to a head as it is unable to deal with rising fatalities</a:t>
            </a:r>
          </a:p>
          <a:p>
            <a:pPr lvl="2"/>
            <a:r>
              <a:rPr lang="en-US" sz="2400" dirty="0" smtClean="0"/>
              <a:t>Upper working class, increasingly unemployed, shifts to the left; the middle class cracks under stress </a:t>
            </a:r>
            <a:r>
              <a:rPr lang="mr-IN" sz="2400" dirty="0" smtClean="0"/>
              <a:t>–</a:t>
            </a:r>
            <a:r>
              <a:rPr lang="en-US" sz="2400" dirty="0" smtClean="0"/>
              <a:t> the social basis of the ANC in power breaks up.</a:t>
            </a:r>
          </a:p>
          <a:p>
            <a:pPr lvl="2"/>
            <a:r>
              <a:rPr lang="en-US" sz="2400" dirty="0" smtClean="0"/>
              <a:t>Repressions fails to step the rising tide of resistance</a:t>
            </a:r>
          </a:p>
          <a:p>
            <a:pPr lvl="2"/>
            <a:endParaRPr lang="en-US" dirty="0"/>
          </a:p>
          <a:p>
            <a:pPr lvl="1"/>
            <a:r>
              <a:rPr lang="en-US" sz="2800" b="1" dirty="0" smtClean="0">
                <a:solidFill>
                  <a:srgbClr val="002060"/>
                </a:solidFill>
              </a:rPr>
              <a:t>Phase 4: </a:t>
            </a:r>
            <a:r>
              <a:rPr lang="en-US" sz="2800" dirty="0" smtClean="0"/>
              <a:t>Open class war</a:t>
            </a:r>
          </a:p>
          <a:p>
            <a:pPr lvl="2"/>
            <a:r>
              <a:rPr lang="en-US" sz="2600" dirty="0" smtClean="0"/>
              <a:t>Fracturing or breakup of the ANC </a:t>
            </a:r>
            <a:r>
              <a:rPr lang="mr-IN" sz="2600" dirty="0" smtClean="0"/>
              <a:t>–</a:t>
            </a:r>
            <a:r>
              <a:rPr lang="en-US" sz="2600" dirty="0" smtClean="0"/>
              <a:t> </a:t>
            </a:r>
            <a:r>
              <a:rPr lang="en-US" sz="2600" dirty="0" err="1" smtClean="0"/>
              <a:t>Ramaphosa’s</a:t>
            </a:r>
            <a:r>
              <a:rPr lang="en-US" sz="2600" dirty="0" smtClean="0"/>
              <a:t> continued rule depends on the military </a:t>
            </a:r>
            <a:r>
              <a:rPr lang="mr-IN" sz="2600" dirty="0" smtClean="0"/>
              <a:t>–</a:t>
            </a:r>
            <a:r>
              <a:rPr lang="en-US" sz="2600" dirty="0" smtClean="0"/>
              <a:t> the comprador dictatorship</a:t>
            </a:r>
          </a:p>
          <a:p>
            <a:pPr lvl="2"/>
            <a:r>
              <a:rPr lang="en-US" sz="2600" dirty="0" smtClean="0"/>
              <a:t>Covid-19 fatalities continue to rise</a:t>
            </a:r>
          </a:p>
          <a:p>
            <a:pPr lvl="2"/>
            <a:r>
              <a:rPr lang="en-US" sz="2600" dirty="0" smtClean="0"/>
              <a:t>Open revolt with the 3 possible historical outcomes</a:t>
            </a:r>
          </a:p>
          <a:p>
            <a:endParaRPr lang="en-US" dirty="0" smtClean="0"/>
          </a:p>
        </p:txBody>
      </p:sp>
    </p:spTree>
    <p:extLst>
      <p:ext uri="{BB962C8B-B14F-4D97-AF65-F5344CB8AC3E}">
        <p14:creationId xmlns:p14="http://schemas.microsoft.com/office/powerpoint/2010/main" val="755459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lnSpcReduction="10000"/>
          </a:bodyPr>
          <a:lstStyle/>
          <a:p>
            <a:pPr lvl="1"/>
            <a:endParaRPr lang="en-US" dirty="0" smtClean="0"/>
          </a:p>
          <a:p>
            <a:r>
              <a:rPr lang="en-US" b="1" dirty="0" smtClean="0">
                <a:solidFill>
                  <a:srgbClr val="002060"/>
                </a:solidFill>
              </a:rPr>
              <a:t>Fundamental Trajectory of the Class Struggle:</a:t>
            </a:r>
          </a:p>
          <a:p>
            <a:endParaRPr lang="en-US" dirty="0"/>
          </a:p>
          <a:p>
            <a:r>
              <a:rPr lang="en-US" dirty="0" smtClean="0"/>
              <a:t>Can WMC &amp; </a:t>
            </a:r>
            <a:r>
              <a:rPr lang="en-US" dirty="0" err="1" smtClean="0"/>
              <a:t>Ramaphosa</a:t>
            </a:r>
            <a:r>
              <a:rPr lang="en-US" dirty="0" smtClean="0"/>
              <a:t> bail out of this trajectory that they have set themselves on?</a:t>
            </a:r>
          </a:p>
          <a:p>
            <a:endParaRPr lang="en-US" dirty="0"/>
          </a:p>
          <a:p>
            <a:r>
              <a:rPr lang="en-US" dirty="0" smtClean="0"/>
              <a:t>“There are no absolutely impossible situations” </a:t>
            </a:r>
            <a:r>
              <a:rPr lang="mr-IN" dirty="0" smtClean="0"/>
              <a:t>–</a:t>
            </a:r>
            <a:r>
              <a:rPr lang="en-US" dirty="0" smtClean="0"/>
              <a:t> Lenin</a:t>
            </a:r>
          </a:p>
          <a:p>
            <a:endParaRPr lang="en-US" dirty="0"/>
          </a:p>
          <a:p>
            <a:r>
              <a:rPr lang="en-US" i="1" dirty="0" smtClean="0">
                <a:solidFill>
                  <a:srgbClr val="C00000"/>
                </a:solidFill>
              </a:rPr>
              <a:t>The situation can produce countless variations, some of which can produce ‘half-way’ house situations, reversals, unique &amp; surprising combinations, and once more forward movements. </a:t>
            </a:r>
          </a:p>
        </p:txBody>
      </p:sp>
    </p:spTree>
    <p:extLst>
      <p:ext uri="{BB962C8B-B14F-4D97-AF65-F5344CB8AC3E}">
        <p14:creationId xmlns:p14="http://schemas.microsoft.com/office/powerpoint/2010/main" val="1104278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dirty="0" smtClean="0"/>
              <a:t>Whichever way we look at the Covid-19 crisis in the South African context, </a:t>
            </a:r>
            <a:r>
              <a:rPr lang="en-US" dirty="0" err="1" smtClean="0"/>
              <a:t>Mboweni</a:t>
            </a:r>
            <a:r>
              <a:rPr lang="en-US" dirty="0" smtClean="0"/>
              <a:t> is right about one thing:</a:t>
            </a:r>
          </a:p>
          <a:p>
            <a:endParaRPr lang="en-US" dirty="0"/>
          </a:p>
          <a:p>
            <a:pPr algn="ctr"/>
            <a:r>
              <a:rPr lang="en-US" dirty="0" smtClean="0"/>
              <a:t>“</a:t>
            </a:r>
            <a:r>
              <a:rPr lang="en-US" sz="4000" b="1" dirty="0" smtClean="0">
                <a:solidFill>
                  <a:srgbClr val="FF40FF"/>
                </a:solidFill>
              </a:rPr>
              <a:t>Most importantly, the crisis is an important opportunity for ...[?]</a:t>
            </a:r>
            <a:r>
              <a:rPr lang="mr-IN" sz="4000" b="1" dirty="0" smtClean="0">
                <a:solidFill>
                  <a:srgbClr val="FF40FF"/>
                </a:solidFill>
              </a:rPr>
              <a:t>…</a:t>
            </a:r>
            <a:r>
              <a:rPr lang="en-US" sz="4000" b="1" dirty="0" smtClean="0">
                <a:solidFill>
                  <a:srgbClr val="FF40FF"/>
                </a:solidFill>
              </a:rPr>
              <a:t> to implement structural reforms”</a:t>
            </a:r>
          </a:p>
        </p:txBody>
      </p:sp>
    </p:spTree>
    <p:extLst>
      <p:ext uri="{BB962C8B-B14F-4D97-AF65-F5344CB8AC3E}">
        <p14:creationId xmlns:p14="http://schemas.microsoft.com/office/powerpoint/2010/main" val="162777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r>
              <a:rPr lang="en-US" b="1" dirty="0" smtClean="0">
                <a:solidFill>
                  <a:srgbClr val="FF0000"/>
                </a:solidFill>
              </a:rPr>
              <a:t>Introduction </a:t>
            </a:r>
            <a:r>
              <a:rPr lang="mr-IN" b="1" dirty="0" smtClean="0">
                <a:solidFill>
                  <a:srgbClr val="FF0000"/>
                </a:solidFill>
              </a:rPr>
              <a:t>–</a:t>
            </a:r>
            <a:r>
              <a:rPr lang="en-US" b="1" dirty="0" smtClean="0">
                <a:solidFill>
                  <a:srgbClr val="FF0000"/>
                </a:solidFill>
              </a:rPr>
              <a:t> Debating the Economists</a:t>
            </a:r>
          </a:p>
          <a:p>
            <a:pPr lvl="1"/>
            <a:r>
              <a:rPr lang="en-US" dirty="0" smtClean="0"/>
              <a:t>What the debate was about?</a:t>
            </a:r>
          </a:p>
          <a:p>
            <a:pPr lvl="1"/>
            <a:r>
              <a:rPr lang="en-US" dirty="0" smtClean="0"/>
              <a:t>Is the debate still necessary?</a:t>
            </a:r>
          </a:p>
          <a:p>
            <a:pPr lvl="1"/>
            <a:r>
              <a:rPr lang="en-US" dirty="0" smtClean="0"/>
              <a:t>Tito </a:t>
            </a:r>
            <a:r>
              <a:rPr lang="en-US" dirty="0" err="1" smtClean="0"/>
              <a:t>Mboweni’s</a:t>
            </a:r>
            <a:r>
              <a:rPr lang="en-US" dirty="0" smtClean="0"/>
              <a:t> Media Briefing of 14 April.</a:t>
            </a:r>
          </a:p>
          <a:p>
            <a:pPr lvl="1"/>
            <a:endParaRPr lang="en-US" dirty="0" smtClean="0"/>
          </a:p>
          <a:p>
            <a:r>
              <a:rPr lang="en-US" b="1" dirty="0" smtClean="0">
                <a:solidFill>
                  <a:srgbClr val="FF0000"/>
                </a:solidFill>
              </a:rPr>
              <a:t>What we mean by “Political Economy” of the pandemic</a:t>
            </a:r>
          </a:p>
          <a:p>
            <a:pPr lvl="1"/>
            <a:r>
              <a:rPr lang="en-US" dirty="0" smtClean="0"/>
              <a:t>By ”political economy” we mean the </a:t>
            </a:r>
            <a:r>
              <a:rPr lang="en-US" b="1" i="1" dirty="0" smtClean="0">
                <a:solidFill>
                  <a:srgbClr val="7030A0"/>
                </a:solidFill>
              </a:rPr>
              <a:t>class forces, class relations and class struggles </a:t>
            </a:r>
            <a:r>
              <a:rPr lang="en-US" dirty="0" smtClean="0"/>
              <a:t>that underlie and explain the way the pandemic unfolds</a:t>
            </a:r>
          </a:p>
          <a:p>
            <a:pPr lvl="1"/>
            <a:r>
              <a:rPr lang="en-US" dirty="0" smtClean="0"/>
              <a:t>These forces, relations and struggles explain who dies, why they die, the interventions taken by the state, as well as how society responds to this pandemic.</a:t>
            </a:r>
          </a:p>
          <a:p>
            <a:pPr lvl="1"/>
            <a:endParaRPr lang="en-US" dirty="0" smtClean="0"/>
          </a:p>
          <a:p>
            <a:endParaRPr lang="en-US" dirty="0" smtClean="0"/>
          </a:p>
        </p:txBody>
      </p:sp>
    </p:spTree>
    <p:extLst>
      <p:ext uri="{BB962C8B-B14F-4D97-AF65-F5344CB8AC3E}">
        <p14:creationId xmlns:p14="http://schemas.microsoft.com/office/powerpoint/2010/main" val="1654217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a:bodyPr>
          <a:lstStyle/>
          <a:p>
            <a:pPr lvl="1"/>
            <a:endParaRPr lang="en-US" dirty="0" smtClean="0"/>
          </a:p>
          <a:p>
            <a:r>
              <a:rPr lang="en-US" dirty="0" smtClean="0"/>
              <a:t>The question remains: what structural reforms, and by who?</a:t>
            </a:r>
          </a:p>
          <a:p>
            <a:endParaRPr lang="en-US" dirty="0"/>
          </a:p>
          <a:p>
            <a:r>
              <a:rPr lang="en-US" dirty="0" smtClean="0"/>
              <a:t>Is the working class capable of ”implementing structural reforms” in its own interest? </a:t>
            </a:r>
          </a:p>
          <a:p>
            <a:endParaRPr lang="en-US" dirty="0"/>
          </a:p>
          <a:p>
            <a:r>
              <a:rPr lang="en-US" dirty="0" smtClean="0"/>
              <a:t>To put the question differently:</a:t>
            </a:r>
          </a:p>
          <a:p>
            <a:pPr lvl="1"/>
            <a:r>
              <a:rPr lang="en-US" dirty="0" smtClean="0"/>
              <a:t> </a:t>
            </a:r>
            <a:r>
              <a:rPr lang="en-US" dirty="0" err="1" smtClean="0"/>
              <a:t>i</a:t>
            </a:r>
            <a:r>
              <a:rPr lang="en-US" dirty="0" smtClean="0"/>
              <a:t>. can the working create a coherent ideological ‘position’ in the heat of the battle, </a:t>
            </a:r>
          </a:p>
          <a:p>
            <a:pPr lvl="1"/>
            <a:r>
              <a:rPr lang="en-US" dirty="0" smtClean="0"/>
              <a:t>Ii. can the working class create the </a:t>
            </a:r>
            <a:r>
              <a:rPr lang="en-US" dirty="0" err="1" smtClean="0"/>
              <a:t>organisational</a:t>
            </a:r>
            <a:r>
              <a:rPr lang="en-US" dirty="0" smtClean="0"/>
              <a:t> weapons it needs to wage this struggle</a:t>
            </a:r>
          </a:p>
        </p:txBody>
      </p:sp>
    </p:spTree>
    <p:extLst>
      <p:ext uri="{BB962C8B-B14F-4D97-AF65-F5344CB8AC3E}">
        <p14:creationId xmlns:p14="http://schemas.microsoft.com/office/powerpoint/2010/main" val="528519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b="1" dirty="0" smtClean="0">
                <a:solidFill>
                  <a:srgbClr val="FF0000"/>
                </a:solidFill>
              </a:rPr>
              <a:t>I will answer this intriguing and difficult question in lieu of closing remarks:</a:t>
            </a:r>
          </a:p>
          <a:p>
            <a:endParaRPr lang="en-US" dirty="0" smtClean="0"/>
          </a:p>
          <a:p>
            <a:r>
              <a:rPr lang="en-US" dirty="0" smtClean="0"/>
              <a:t>I </a:t>
            </a:r>
            <a:r>
              <a:rPr lang="en-US" dirty="0" err="1" smtClean="0"/>
              <a:t>criticised</a:t>
            </a:r>
            <a:r>
              <a:rPr lang="en-US" dirty="0" smtClean="0"/>
              <a:t> the ”economists” and related academics because they imagined the world as if history began with the ‘Open Letter” </a:t>
            </a:r>
            <a:r>
              <a:rPr lang="mr-IN" dirty="0" smtClean="0"/>
              <a:t>–</a:t>
            </a:r>
            <a:r>
              <a:rPr lang="en-US" dirty="0" smtClean="0"/>
              <a:t> they wiped the memory slate clean.</a:t>
            </a:r>
          </a:p>
          <a:p>
            <a:r>
              <a:rPr lang="en-US" dirty="0" smtClean="0"/>
              <a:t>Revolution is nothing but a shift in consciousness </a:t>
            </a:r>
            <a:r>
              <a:rPr lang="mr-IN" dirty="0" smtClean="0"/>
              <a:t>–</a:t>
            </a:r>
            <a:r>
              <a:rPr lang="en-US" dirty="0" smtClean="0"/>
              <a:t> that mysterious thing called ‘objective conditions’ is nothing but ’relationships’ between people </a:t>
            </a:r>
            <a:r>
              <a:rPr lang="mr-IN" dirty="0" smtClean="0"/>
              <a:t>–</a:t>
            </a:r>
            <a:r>
              <a:rPr lang="en-US" dirty="0" smtClean="0"/>
              <a:t> in other words, consciousness</a:t>
            </a:r>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1071751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fontScale="92500" lnSpcReduction="10000"/>
          </a:bodyPr>
          <a:lstStyle/>
          <a:p>
            <a:pPr lvl="1"/>
            <a:endParaRPr lang="en-US" dirty="0" smtClean="0"/>
          </a:p>
          <a:p>
            <a:r>
              <a:rPr lang="en-US" dirty="0" smtClean="0"/>
              <a:t>Three historical forces are converging within the working class, and these provide the social basis for resolving the ideological and </a:t>
            </a:r>
            <a:r>
              <a:rPr lang="en-US" dirty="0" err="1" smtClean="0"/>
              <a:t>organisational</a:t>
            </a:r>
            <a:r>
              <a:rPr lang="en-US" dirty="0" smtClean="0"/>
              <a:t> questions:</a:t>
            </a:r>
          </a:p>
          <a:p>
            <a:endParaRPr lang="en-US" dirty="0"/>
          </a:p>
          <a:p>
            <a:pPr lvl="1"/>
            <a:r>
              <a:rPr lang="en-US" dirty="0" smtClean="0"/>
              <a:t>1. the new working class </a:t>
            </a:r>
            <a:r>
              <a:rPr lang="mr-IN" dirty="0" smtClean="0"/>
              <a:t>–</a:t>
            </a:r>
            <a:r>
              <a:rPr lang="en-US" dirty="0" smtClean="0"/>
              <a:t> so-called (employed) </a:t>
            </a:r>
            <a:r>
              <a:rPr lang="en-US" dirty="0" err="1" smtClean="0"/>
              <a:t>precariate</a:t>
            </a:r>
            <a:r>
              <a:rPr lang="en-US" dirty="0" smtClean="0"/>
              <a:t>, unemployed and </a:t>
            </a:r>
            <a:r>
              <a:rPr lang="en-US" dirty="0" err="1" smtClean="0"/>
              <a:t>feminised</a:t>
            </a:r>
            <a:endParaRPr lang="en-US" dirty="0" smtClean="0"/>
          </a:p>
          <a:p>
            <a:pPr lvl="1"/>
            <a:r>
              <a:rPr lang="en-US" dirty="0" smtClean="0"/>
              <a:t>2. the old working class </a:t>
            </a:r>
            <a:r>
              <a:rPr lang="mr-IN" dirty="0" smtClean="0"/>
              <a:t>–</a:t>
            </a:r>
            <a:r>
              <a:rPr lang="en-US" dirty="0" smtClean="0"/>
              <a:t> thrown back into the midst of its class sisters and brothers, and now freed from the fetters of trade unions and bogus political parties</a:t>
            </a:r>
          </a:p>
          <a:p>
            <a:pPr lvl="1"/>
            <a:r>
              <a:rPr lang="en-US" dirty="0" smtClean="0"/>
              <a:t>3. an activist cadre build over 45 years </a:t>
            </a:r>
            <a:r>
              <a:rPr lang="mr-IN" dirty="0" smtClean="0"/>
              <a:t>–</a:t>
            </a:r>
            <a:r>
              <a:rPr lang="en-US" dirty="0" smtClean="0"/>
              <a:t> </a:t>
            </a:r>
            <a:r>
              <a:rPr lang="en-US" i="1" dirty="0" smtClean="0"/>
              <a:t>but in particular over 20 odd years </a:t>
            </a:r>
            <a:r>
              <a:rPr lang="mr-IN" dirty="0" smtClean="0"/>
              <a:t>–</a:t>
            </a:r>
            <a:r>
              <a:rPr lang="en-US" dirty="0" smtClean="0"/>
              <a:t> which knows by heart the </a:t>
            </a:r>
            <a:r>
              <a:rPr lang="en-US" dirty="0" err="1" smtClean="0"/>
              <a:t>programme</a:t>
            </a:r>
            <a:r>
              <a:rPr lang="en-US" dirty="0" smtClean="0"/>
              <a:t> the economists tried to present (</a:t>
            </a:r>
            <a:r>
              <a:rPr lang="en-US" dirty="0" err="1" smtClean="0"/>
              <a:t>Merg</a:t>
            </a:r>
            <a:r>
              <a:rPr lang="en-US" dirty="0" smtClean="0"/>
              <a:t>, Freedom Charter, RDP, and countless others basic </a:t>
            </a:r>
            <a:r>
              <a:rPr lang="en-US" dirty="0" err="1" smtClean="0"/>
              <a:t>programme</a:t>
            </a:r>
            <a:r>
              <a:rPr lang="en-US" dirty="0" smtClean="0"/>
              <a:t> arguing the same thing)</a:t>
            </a:r>
          </a:p>
          <a:p>
            <a:r>
              <a:rPr lang="en-US" b="1" dirty="0" smtClean="0">
                <a:solidFill>
                  <a:srgbClr val="002060"/>
                </a:solidFill>
              </a:rPr>
              <a:t>Covid-19 provides the furnaces in which this working class can be remolded and awakened to the historical possibilities of moment. </a:t>
            </a:r>
          </a:p>
        </p:txBody>
      </p:sp>
    </p:spTree>
    <p:extLst>
      <p:ext uri="{BB962C8B-B14F-4D97-AF65-F5344CB8AC3E}">
        <p14:creationId xmlns:p14="http://schemas.microsoft.com/office/powerpoint/2010/main" val="597859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dirty="0" smtClean="0"/>
              <a:t>But the last word has to go to Lenin:</a:t>
            </a:r>
          </a:p>
          <a:p>
            <a:endParaRPr lang="en-US" dirty="0"/>
          </a:p>
          <a:p>
            <a:pPr algn="ctr"/>
            <a:r>
              <a:rPr lang="en-US" b="1" dirty="0" smtClean="0">
                <a:solidFill>
                  <a:srgbClr val="FF0000"/>
                </a:solidFill>
              </a:rPr>
              <a:t>“But we are out to rebuild the world</a:t>
            </a:r>
            <a:r>
              <a:rPr lang="mr-IN" b="1" dirty="0" smtClean="0">
                <a:solidFill>
                  <a:srgbClr val="FF0000"/>
                </a:solidFill>
              </a:rPr>
              <a:t>…</a:t>
            </a:r>
            <a:r>
              <a:rPr lang="en-US" b="1" dirty="0" smtClean="0">
                <a:solidFill>
                  <a:srgbClr val="FF0000"/>
                </a:solidFill>
              </a:rPr>
              <a:t> Yet we are afraid of ourselves. We are loth to cast off the ‘dear old’ soiled shirt</a:t>
            </a:r>
            <a:r>
              <a:rPr lang="mr-IN" b="1" dirty="0" smtClean="0">
                <a:solidFill>
                  <a:srgbClr val="FF0000"/>
                </a:solidFill>
              </a:rPr>
              <a:t>…</a:t>
            </a:r>
            <a:r>
              <a:rPr lang="en-US" b="1" dirty="0" smtClean="0">
                <a:solidFill>
                  <a:srgbClr val="FF0000"/>
                </a:solidFill>
              </a:rPr>
              <a:t>But it is time to cast off the soiled shirt and put on clean linen</a:t>
            </a:r>
            <a:r>
              <a:rPr lang="mr-IN" b="1" dirty="0" smtClean="0">
                <a:solidFill>
                  <a:srgbClr val="FF0000"/>
                </a:solidFill>
              </a:rPr>
              <a:t>…</a:t>
            </a:r>
            <a:r>
              <a:rPr lang="en-US" b="1" dirty="0" smtClean="0">
                <a:solidFill>
                  <a:srgbClr val="FF0000"/>
                </a:solidFill>
              </a:rPr>
              <a:t>”</a:t>
            </a: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r>
              <a:rPr lang="en-US" smtClean="0">
                <a:solidFill>
                  <a:srgbClr val="FF0000"/>
                </a:solidFill>
              </a:rPr>
              <a:t>For </a:t>
            </a:r>
            <a:r>
              <a:rPr lang="en-US" dirty="0" smtClean="0">
                <a:solidFill>
                  <a:srgbClr val="FF0000"/>
                </a:solidFill>
              </a:rPr>
              <a:t>articles on Covid-19 visit </a:t>
            </a:r>
            <a:r>
              <a:rPr lang="en-US" dirty="0" smtClean="0">
                <a:solidFill>
                  <a:srgbClr val="FF0000"/>
                </a:solidFill>
                <a:hlinkClick r:id="rId2"/>
              </a:rPr>
              <a:t>www.karibu.org.za</a:t>
            </a:r>
            <a:endParaRPr lang="en-US" dirty="0">
              <a:solidFill>
                <a:srgbClr val="FF0000"/>
              </a:solidFill>
            </a:endParaRPr>
          </a:p>
        </p:txBody>
      </p:sp>
    </p:spTree>
    <p:extLst>
      <p:ext uri="{BB962C8B-B14F-4D97-AF65-F5344CB8AC3E}">
        <p14:creationId xmlns:p14="http://schemas.microsoft.com/office/powerpoint/2010/main" val="180677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r>
              <a:rPr lang="en-US" b="1" dirty="0" smtClean="0">
                <a:solidFill>
                  <a:srgbClr val="FF0000"/>
                </a:solidFill>
              </a:rPr>
              <a:t>Who are the key class actors in the Covid-19 pandemic?</a:t>
            </a:r>
          </a:p>
          <a:p>
            <a:pPr lvl="1"/>
            <a:endParaRPr lang="en-US" dirty="0"/>
          </a:p>
          <a:p>
            <a:pPr lvl="2"/>
            <a:r>
              <a:rPr lang="en-US" dirty="0" smtClean="0"/>
              <a:t>The ruling class, or White Monopoly Capital, and its political representatives in the form of the President and his Cabinet</a:t>
            </a:r>
          </a:p>
          <a:p>
            <a:pPr lvl="2"/>
            <a:r>
              <a:rPr lang="en-US" dirty="0" smtClean="0"/>
              <a:t>The black middle class and the Upper Working Class (mainly </a:t>
            </a:r>
            <a:r>
              <a:rPr lang="en-US" dirty="0" err="1" smtClean="0"/>
              <a:t>organised</a:t>
            </a:r>
            <a:r>
              <a:rPr lang="en-US" dirty="0" smtClean="0"/>
              <a:t> in the traditional trade unions)</a:t>
            </a:r>
          </a:p>
          <a:p>
            <a:pPr lvl="2"/>
            <a:r>
              <a:rPr lang="en-US" dirty="0" smtClean="0"/>
              <a:t>The mass of the working class (</a:t>
            </a:r>
            <a:r>
              <a:rPr lang="en-US" dirty="0" err="1" smtClean="0"/>
              <a:t>casualised</a:t>
            </a:r>
            <a:r>
              <a:rPr lang="en-US" dirty="0" smtClean="0"/>
              <a:t>, unemployed, precarious, </a:t>
            </a:r>
            <a:r>
              <a:rPr lang="en-US" dirty="0" err="1" smtClean="0"/>
              <a:t>feminised</a:t>
            </a:r>
            <a:r>
              <a:rPr lang="en-US" dirty="0" smtClean="0"/>
              <a:t>, mainly youth)</a:t>
            </a:r>
          </a:p>
          <a:p>
            <a:pPr lvl="1"/>
            <a:endParaRPr lang="en-US" dirty="0"/>
          </a:p>
          <a:p>
            <a:pPr lvl="2"/>
            <a:endParaRPr lang="en-US" dirty="0" smtClean="0"/>
          </a:p>
          <a:p>
            <a:endParaRPr lang="en-US" dirty="0" smtClean="0"/>
          </a:p>
        </p:txBody>
      </p:sp>
    </p:spTree>
    <p:extLst>
      <p:ext uri="{BB962C8B-B14F-4D97-AF65-F5344CB8AC3E}">
        <p14:creationId xmlns:p14="http://schemas.microsoft.com/office/powerpoint/2010/main" val="157846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a:p>
          <a:p>
            <a:pPr lvl="1"/>
            <a:r>
              <a:rPr lang="en-US" b="1" dirty="0" smtClean="0">
                <a:solidFill>
                  <a:srgbClr val="FF0000"/>
                </a:solidFill>
              </a:rPr>
              <a:t>“Unity”, “Left Extremism” ”</a:t>
            </a:r>
            <a:r>
              <a:rPr lang="en-US" b="1" dirty="0" err="1" smtClean="0">
                <a:solidFill>
                  <a:srgbClr val="FF0000"/>
                </a:solidFill>
              </a:rPr>
              <a:t>Abstentionism</a:t>
            </a:r>
            <a:r>
              <a:rPr lang="en-US" b="1" dirty="0" smtClean="0">
                <a:solidFill>
                  <a:srgbClr val="FF0000"/>
                </a:solidFill>
              </a:rPr>
              <a:t>” “Practical actions”?</a:t>
            </a:r>
          </a:p>
          <a:p>
            <a:pPr lvl="1"/>
            <a:endParaRPr lang="en-US" b="1" dirty="0" smtClean="0">
              <a:solidFill>
                <a:srgbClr val="FF0000"/>
              </a:solidFill>
            </a:endParaRPr>
          </a:p>
          <a:p>
            <a:pPr lvl="1"/>
            <a:r>
              <a:rPr lang="en-US" dirty="0" smtClean="0"/>
              <a:t>Through the analysis of the class project of WMC, and the likely evolution of responses and resistance to it by the black middle class, the upper working class and the mass of the working class </a:t>
            </a:r>
            <a:r>
              <a:rPr lang="mr-IN" dirty="0" smtClean="0"/>
              <a:t>–</a:t>
            </a:r>
            <a:r>
              <a:rPr lang="en-US" dirty="0" smtClean="0"/>
              <a:t> we can answer </a:t>
            </a:r>
          </a:p>
          <a:p>
            <a:pPr lvl="2"/>
            <a:r>
              <a:rPr lang="en-US" dirty="0" smtClean="0"/>
              <a:t>Whether unity of the ”nation” is possible.</a:t>
            </a:r>
          </a:p>
          <a:p>
            <a:pPr lvl="2"/>
            <a:r>
              <a:rPr lang="en-US" dirty="0" smtClean="0"/>
              <a:t>Whether my critique of the economists was ”extreme”.</a:t>
            </a:r>
          </a:p>
          <a:p>
            <a:pPr lvl="2"/>
            <a:r>
              <a:rPr lang="en-US" dirty="0" smtClean="0"/>
              <a:t>Does a radical and uncompromising critique = </a:t>
            </a:r>
            <a:r>
              <a:rPr lang="en-US" dirty="0" err="1" smtClean="0"/>
              <a:t>abstentionism</a:t>
            </a:r>
            <a:r>
              <a:rPr lang="en-US" dirty="0" smtClean="0"/>
              <a:t>?</a:t>
            </a:r>
          </a:p>
          <a:p>
            <a:pPr lvl="2"/>
            <a:r>
              <a:rPr lang="en-US" dirty="0" smtClean="0"/>
              <a:t>What is historically possible and therefore “practical”?</a:t>
            </a:r>
          </a:p>
          <a:p>
            <a:endParaRPr lang="en-US" dirty="0" smtClean="0"/>
          </a:p>
        </p:txBody>
      </p:sp>
    </p:spTree>
    <p:extLst>
      <p:ext uri="{BB962C8B-B14F-4D97-AF65-F5344CB8AC3E}">
        <p14:creationId xmlns:p14="http://schemas.microsoft.com/office/powerpoint/2010/main" val="191416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lnSpcReduction="10000"/>
          </a:bodyPr>
          <a:lstStyle/>
          <a:p>
            <a:pPr lvl="1"/>
            <a:endParaRPr lang="en-US" dirty="0" smtClean="0"/>
          </a:p>
          <a:p>
            <a:r>
              <a:rPr lang="en-US" b="1" dirty="0" smtClean="0">
                <a:solidFill>
                  <a:srgbClr val="FF0000"/>
                </a:solidFill>
              </a:rPr>
              <a:t>Covid-19 &amp; the project of WMC </a:t>
            </a:r>
            <a:r>
              <a:rPr lang="mr-IN" b="1" dirty="0" smtClean="0">
                <a:solidFill>
                  <a:srgbClr val="FF0000"/>
                </a:solidFill>
              </a:rPr>
              <a:t>–</a:t>
            </a:r>
            <a:r>
              <a:rPr lang="en-US" b="1" dirty="0" smtClean="0">
                <a:solidFill>
                  <a:srgbClr val="FF0000"/>
                </a:solidFill>
              </a:rPr>
              <a:t> The Shock Doctrine</a:t>
            </a:r>
          </a:p>
          <a:p>
            <a:endParaRPr lang="en-US" dirty="0"/>
          </a:p>
          <a:p>
            <a:r>
              <a:rPr lang="en-US" dirty="0" smtClean="0"/>
              <a:t>Last 2 years (since </a:t>
            </a:r>
            <a:r>
              <a:rPr lang="en-US" dirty="0" err="1" smtClean="0"/>
              <a:t>Nasrec</a:t>
            </a:r>
            <a:r>
              <a:rPr lang="en-US" dirty="0" smtClean="0"/>
              <a:t>): WMC &amp; </a:t>
            </a:r>
            <a:r>
              <a:rPr lang="en-US" dirty="0" err="1" smtClean="0"/>
              <a:t>Ramaphosa</a:t>
            </a:r>
            <a:r>
              <a:rPr lang="en-US" dirty="0" smtClean="0"/>
              <a:t> have been positioning themselves for a frontal assault on trade unions &amp; the black petty bourgeoisie</a:t>
            </a:r>
          </a:p>
          <a:p>
            <a:r>
              <a:rPr lang="en-US" dirty="0" smtClean="0"/>
              <a:t>In February 2020 (</a:t>
            </a:r>
            <a:r>
              <a:rPr lang="en-US" dirty="0" err="1" smtClean="0"/>
              <a:t>Sona</a:t>
            </a:r>
            <a:r>
              <a:rPr lang="en-US" dirty="0" smtClean="0"/>
              <a:t>, and </a:t>
            </a:r>
            <a:r>
              <a:rPr lang="en-US" dirty="0" err="1" smtClean="0"/>
              <a:t>esp</a:t>
            </a:r>
            <a:r>
              <a:rPr lang="en-US" dirty="0" smtClean="0"/>
              <a:t> Budget) this project came to a head</a:t>
            </a:r>
          </a:p>
          <a:p>
            <a:r>
              <a:rPr lang="en-US" dirty="0" smtClean="0"/>
              <a:t>Budget 2020 </a:t>
            </a:r>
            <a:r>
              <a:rPr lang="mr-IN" dirty="0" smtClean="0"/>
              <a:t>–</a:t>
            </a:r>
            <a:r>
              <a:rPr lang="en-US" dirty="0" smtClean="0"/>
              <a:t> attack on TUs (</a:t>
            </a:r>
            <a:r>
              <a:rPr lang="en-US" dirty="0" err="1" smtClean="0"/>
              <a:t>esp</a:t>
            </a:r>
            <a:r>
              <a:rPr lang="en-US" dirty="0" smtClean="0"/>
              <a:t> public sector) salaries, </a:t>
            </a:r>
            <a:r>
              <a:rPr lang="en-US" dirty="0" err="1" smtClean="0"/>
              <a:t>privatisation</a:t>
            </a:r>
            <a:r>
              <a:rPr lang="en-US" dirty="0" smtClean="0"/>
              <a:t>, deregulation, austerity.</a:t>
            </a:r>
          </a:p>
          <a:p>
            <a:r>
              <a:rPr lang="en-US" dirty="0" smtClean="0"/>
              <a:t>Frontal assault engineered through classic “shock doctrine” tactics </a:t>
            </a:r>
            <a:r>
              <a:rPr lang="mr-IN" dirty="0" smtClean="0"/>
              <a:t>–</a:t>
            </a:r>
            <a:r>
              <a:rPr lang="en-US" dirty="0" smtClean="0"/>
              <a:t> load-shedding, threat of ‘junk-status’, bankrupting SAA, </a:t>
            </a:r>
            <a:r>
              <a:rPr lang="en-US" dirty="0" err="1" smtClean="0"/>
              <a:t>etc</a:t>
            </a:r>
            <a:endParaRPr lang="en-US" dirty="0" smtClean="0"/>
          </a:p>
          <a:p>
            <a:endParaRPr lang="en-US" dirty="0" smtClean="0"/>
          </a:p>
        </p:txBody>
      </p:sp>
    </p:spTree>
    <p:extLst>
      <p:ext uri="{BB962C8B-B14F-4D97-AF65-F5344CB8AC3E}">
        <p14:creationId xmlns:p14="http://schemas.microsoft.com/office/powerpoint/2010/main" val="68857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fontScale="85000" lnSpcReduction="20000"/>
          </a:bodyPr>
          <a:lstStyle/>
          <a:p>
            <a:pPr lvl="1"/>
            <a:endParaRPr lang="en-US" dirty="0" smtClean="0"/>
          </a:p>
          <a:p>
            <a:r>
              <a:rPr lang="en-US" b="1" dirty="0" smtClean="0">
                <a:solidFill>
                  <a:srgbClr val="FF0000"/>
                </a:solidFill>
              </a:rPr>
              <a:t>Covid-19 </a:t>
            </a:r>
            <a:r>
              <a:rPr lang="mr-IN" b="1" dirty="0" smtClean="0">
                <a:solidFill>
                  <a:srgbClr val="FF0000"/>
                </a:solidFill>
              </a:rPr>
              <a:t>–</a:t>
            </a:r>
            <a:r>
              <a:rPr lang="en-US" b="1" dirty="0" smtClean="0">
                <a:solidFill>
                  <a:srgbClr val="FF0000"/>
                </a:solidFill>
              </a:rPr>
              <a:t> Shock Doctrine to the 3</a:t>
            </a:r>
            <a:r>
              <a:rPr lang="en-US" b="1" baseline="30000" dirty="0" smtClean="0">
                <a:solidFill>
                  <a:srgbClr val="FF0000"/>
                </a:solidFill>
              </a:rPr>
              <a:t>rd</a:t>
            </a:r>
            <a:r>
              <a:rPr lang="en-US" b="1" dirty="0" smtClean="0">
                <a:solidFill>
                  <a:srgbClr val="FF0000"/>
                </a:solidFill>
              </a:rPr>
              <a:t> Degree</a:t>
            </a:r>
          </a:p>
          <a:p>
            <a:endParaRPr lang="en-US" dirty="0" smtClean="0"/>
          </a:p>
          <a:p>
            <a:r>
              <a:rPr lang="en-US" dirty="0" smtClean="0"/>
              <a:t>2020 opens with threats of a global recession, even depression </a:t>
            </a:r>
            <a:r>
              <a:rPr lang="mr-IN" dirty="0" smtClean="0"/>
              <a:t>–</a:t>
            </a:r>
            <a:r>
              <a:rPr lang="en-US" dirty="0" smtClean="0"/>
              <a:t> but this threat is ignored by WMC &amp; </a:t>
            </a:r>
            <a:r>
              <a:rPr lang="en-US" dirty="0" err="1" smtClean="0"/>
              <a:t>Ramaphosa</a:t>
            </a:r>
            <a:r>
              <a:rPr lang="en-US" dirty="0" smtClean="0"/>
              <a:t>.</a:t>
            </a:r>
          </a:p>
          <a:p>
            <a:r>
              <a:rPr lang="en-US" dirty="0" smtClean="0"/>
              <a:t>Covid-19 hardly deserved attention from </a:t>
            </a:r>
            <a:r>
              <a:rPr lang="en-US" dirty="0" err="1" smtClean="0"/>
              <a:t>Ramaphosa</a:t>
            </a:r>
            <a:r>
              <a:rPr lang="en-US" dirty="0" smtClean="0"/>
              <a:t> and </a:t>
            </a:r>
            <a:r>
              <a:rPr lang="en-US" dirty="0" err="1" smtClean="0"/>
              <a:t>Mboweni</a:t>
            </a:r>
            <a:endParaRPr lang="en-US" dirty="0" smtClean="0"/>
          </a:p>
          <a:p>
            <a:r>
              <a:rPr lang="en-US" dirty="0" smtClean="0"/>
              <a:t>Once Covid-19 breaks globally, accelerates the recession and cascades the global economy towards depression, WMC-</a:t>
            </a:r>
            <a:r>
              <a:rPr lang="en-US" dirty="0" err="1" smtClean="0"/>
              <a:t>Ramaphosa</a:t>
            </a:r>
            <a:r>
              <a:rPr lang="en-US" dirty="0" smtClean="0"/>
              <a:t> </a:t>
            </a:r>
            <a:r>
              <a:rPr lang="en-US" b="1" i="1" dirty="0" smtClean="0">
                <a:solidFill>
                  <a:srgbClr val="7030A0"/>
                </a:solidFill>
              </a:rPr>
              <a:t>do not change course</a:t>
            </a:r>
            <a:r>
              <a:rPr lang="en-US" dirty="0" smtClean="0"/>
              <a:t>.</a:t>
            </a:r>
          </a:p>
          <a:p>
            <a:r>
              <a:rPr lang="en-US" dirty="0" smtClean="0"/>
              <a:t>Covid-19 provides an opportunity to ratchet up the shock doctrine and rout the trade unions and the black petty-bourgeoisie.</a:t>
            </a:r>
          </a:p>
          <a:p>
            <a:r>
              <a:rPr lang="en-US" b="1" i="1" dirty="0" smtClean="0">
                <a:solidFill>
                  <a:schemeClr val="accent2">
                    <a:lumMod val="75000"/>
                  </a:schemeClr>
                </a:solidFill>
              </a:rPr>
              <a:t>[This </a:t>
            </a:r>
            <a:r>
              <a:rPr lang="en-US" b="1" i="1" dirty="0" err="1" smtClean="0">
                <a:solidFill>
                  <a:schemeClr val="accent2">
                    <a:lumMod val="75000"/>
                  </a:schemeClr>
                </a:solidFill>
              </a:rPr>
              <a:t>behaviour</a:t>
            </a:r>
            <a:r>
              <a:rPr lang="en-US" b="1" i="1" dirty="0" smtClean="0">
                <a:solidFill>
                  <a:schemeClr val="accent2">
                    <a:lumMod val="75000"/>
                  </a:schemeClr>
                </a:solidFill>
              </a:rPr>
              <a:t> by WMC-</a:t>
            </a:r>
            <a:r>
              <a:rPr lang="en-US" b="1" i="1" dirty="0" err="1" smtClean="0">
                <a:solidFill>
                  <a:schemeClr val="accent2">
                    <a:lumMod val="75000"/>
                  </a:schemeClr>
                </a:solidFill>
              </a:rPr>
              <a:t>Ramaphosa</a:t>
            </a:r>
            <a:r>
              <a:rPr lang="en-US" b="1" i="1" dirty="0" smtClean="0">
                <a:solidFill>
                  <a:schemeClr val="accent2">
                    <a:lumMod val="75000"/>
                  </a:schemeClr>
                </a:solidFill>
              </a:rPr>
              <a:t> (transforming them into a party of death) can be explained by the peculiar development of South African capitalism, the formation of the SA ruling class, and the defeat of the liberation project in 1994. We can’t however go into this now</a:t>
            </a:r>
            <a:r>
              <a:rPr lang="en-US" dirty="0" smtClean="0"/>
              <a:t>]</a:t>
            </a:r>
          </a:p>
          <a:p>
            <a:endParaRPr lang="en-US" dirty="0"/>
          </a:p>
          <a:p>
            <a:endParaRPr lang="en-US" dirty="0" smtClean="0"/>
          </a:p>
        </p:txBody>
      </p:sp>
    </p:spTree>
    <p:extLst>
      <p:ext uri="{BB962C8B-B14F-4D97-AF65-F5344CB8AC3E}">
        <p14:creationId xmlns:p14="http://schemas.microsoft.com/office/powerpoint/2010/main" val="208505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b="1" dirty="0" smtClean="0">
                <a:solidFill>
                  <a:srgbClr val="FF0000"/>
                </a:solidFill>
              </a:rPr>
              <a:t>Key elements of the state’s Covid-19 intervention:</a:t>
            </a:r>
          </a:p>
          <a:p>
            <a:endParaRPr lang="en-US" dirty="0" smtClean="0"/>
          </a:p>
          <a:p>
            <a:r>
              <a:rPr lang="en-US" dirty="0" smtClean="0"/>
              <a:t>“Most importantly, the crisis is an important opportunity for government to implement structural reforms to: Restructure the network industries; Liberate SMMEs to be engines of growth and employment; and </a:t>
            </a:r>
            <a:r>
              <a:rPr lang="en-US" dirty="0" err="1" smtClean="0"/>
              <a:t>Broadbased</a:t>
            </a:r>
            <a:r>
              <a:rPr lang="en-US" dirty="0" smtClean="0"/>
              <a:t> measures to lower the cost of doing  business” Tito </a:t>
            </a:r>
            <a:r>
              <a:rPr lang="en-US" dirty="0" err="1" smtClean="0"/>
              <a:t>Mboweni</a:t>
            </a:r>
            <a:r>
              <a:rPr lang="en-US" dirty="0" smtClean="0"/>
              <a:t>, Finance Minister, 14 April 2020</a:t>
            </a:r>
            <a:endParaRPr lang="en-US" dirty="0"/>
          </a:p>
          <a:p>
            <a:endParaRPr lang="en-US" dirty="0" smtClean="0"/>
          </a:p>
        </p:txBody>
      </p:sp>
    </p:spTree>
    <p:extLst>
      <p:ext uri="{BB962C8B-B14F-4D97-AF65-F5344CB8AC3E}">
        <p14:creationId xmlns:p14="http://schemas.microsoft.com/office/powerpoint/2010/main" val="113438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dirty="0"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normAutofit lnSpcReduction="10000"/>
          </a:bodyPr>
          <a:lstStyle/>
          <a:p>
            <a:pPr lvl="1"/>
            <a:endParaRPr lang="en-US" dirty="0" smtClean="0"/>
          </a:p>
          <a:p>
            <a:r>
              <a:rPr lang="en-US" b="1" dirty="0" smtClean="0">
                <a:solidFill>
                  <a:srgbClr val="FF0000"/>
                </a:solidFill>
              </a:rPr>
              <a:t>Key elements of the state’s Covid-19 intervention:</a:t>
            </a:r>
          </a:p>
          <a:p>
            <a:endParaRPr lang="en-US" dirty="0" smtClean="0"/>
          </a:p>
          <a:p>
            <a:pPr lvl="1"/>
            <a:r>
              <a:rPr lang="en-US" dirty="0" smtClean="0"/>
              <a:t>Don’t spend; Don’t use the </a:t>
            </a:r>
            <a:r>
              <a:rPr lang="en-US" dirty="0" err="1" smtClean="0"/>
              <a:t>fiscus</a:t>
            </a:r>
            <a:r>
              <a:rPr lang="en-US" dirty="0" smtClean="0"/>
              <a:t> to respond to Covid-19</a:t>
            </a:r>
          </a:p>
          <a:p>
            <a:pPr lvl="1"/>
            <a:r>
              <a:rPr lang="en-US" dirty="0" smtClean="0"/>
              <a:t>Sluggish health </a:t>
            </a:r>
            <a:r>
              <a:rPr lang="en-US" dirty="0" err="1" smtClean="0"/>
              <a:t>programme</a:t>
            </a:r>
            <a:r>
              <a:rPr lang="en-US" dirty="0" smtClean="0"/>
              <a:t> response</a:t>
            </a:r>
          </a:p>
          <a:p>
            <a:pPr lvl="1"/>
            <a:r>
              <a:rPr lang="en-US" dirty="0" smtClean="0"/>
              <a:t>Use donor funding </a:t>
            </a:r>
            <a:r>
              <a:rPr lang="mr-IN" dirty="0" smtClean="0"/>
              <a:t>–</a:t>
            </a:r>
            <a:r>
              <a:rPr lang="en-US" dirty="0" smtClean="0"/>
              <a:t> </a:t>
            </a:r>
            <a:r>
              <a:rPr lang="en-US" dirty="0" err="1" smtClean="0"/>
              <a:t>NGOisation</a:t>
            </a:r>
            <a:r>
              <a:rPr lang="en-US" dirty="0" smtClean="0"/>
              <a:t> of the State</a:t>
            </a:r>
          </a:p>
          <a:p>
            <a:pPr lvl="1"/>
            <a:r>
              <a:rPr lang="en-US" dirty="0" err="1" smtClean="0"/>
              <a:t>Privatise</a:t>
            </a:r>
            <a:r>
              <a:rPr lang="en-US" dirty="0" smtClean="0"/>
              <a:t> the State’s response </a:t>
            </a:r>
            <a:r>
              <a:rPr lang="mr-IN" dirty="0" smtClean="0"/>
              <a:t>–</a:t>
            </a:r>
            <a:r>
              <a:rPr lang="en-US" dirty="0" smtClean="0"/>
              <a:t> direct leadership by capital</a:t>
            </a:r>
          </a:p>
          <a:p>
            <a:pPr lvl="1"/>
            <a:r>
              <a:rPr lang="en-US" dirty="0" smtClean="0"/>
              <a:t>Repression</a:t>
            </a:r>
          </a:p>
          <a:p>
            <a:pPr lvl="1"/>
            <a:r>
              <a:rPr lang="en-US" dirty="0" smtClean="0"/>
              <a:t>Philanthropy the preferred method of serving working class needs</a:t>
            </a:r>
          </a:p>
          <a:p>
            <a:pPr lvl="1"/>
            <a:r>
              <a:rPr lang="en-US" dirty="0" smtClean="0"/>
              <a:t>Ideological Interventions:</a:t>
            </a:r>
          </a:p>
          <a:p>
            <a:pPr lvl="2"/>
            <a:r>
              <a:rPr lang="en-US" dirty="0" smtClean="0"/>
              <a:t>‘we are in this together’; ‘national unity’; ’partnership’ </a:t>
            </a:r>
            <a:r>
              <a:rPr lang="en-US" dirty="0" err="1" smtClean="0"/>
              <a:t>etc</a:t>
            </a:r>
            <a:endParaRPr lang="en-US" dirty="0" smtClean="0"/>
          </a:p>
          <a:p>
            <a:pPr lvl="2"/>
            <a:r>
              <a:rPr lang="en-US" dirty="0" smtClean="0"/>
              <a:t>Frame pandemic in technical-medical terms </a:t>
            </a:r>
            <a:r>
              <a:rPr lang="mr-IN" dirty="0" smtClean="0"/>
              <a:t>–</a:t>
            </a:r>
            <a:r>
              <a:rPr lang="en-US" dirty="0" smtClean="0"/>
              <a:t> no social issues </a:t>
            </a:r>
          </a:p>
          <a:p>
            <a:pPr lvl="2"/>
            <a:r>
              <a:rPr lang="en-US" dirty="0" smtClean="0"/>
              <a:t>Lull the population to sleep </a:t>
            </a:r>
            <a:r>
              <a:rPr lang="mr-IN" dirty="0" smtClean="0"/>
              <a:t>–</a:t>
            </a:r>
            <a:r>
              <a:rPr lang="en-US" dirty="0" smtClean="0"/>
              <a:t> state broadcaster just full of </a:t>
            </a:r>
            <a:r>
              <a:rPr lang="en-US" dirty="0" err="1" smtClean="0"/>
              <a:t>soapies</a:t>
            </a:r>
            <a:endParaRPr lang="en-US" dirty="0" smtClean="0"/>
          </a:p>
        </p:txBody>
      </p:sp>
    </p:spTree>
    <p:extLst>
      <p:ext uri="{BB962C8B-B14F-4D97-AF65-F5344CB8AC3E}">
        <p14:creationId xmlns:p14="http://schemas.microsoft.com/office/powerpoint/2010/main" val="80708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0823"/>
          </a:xfrm>
        </p:spPr>
        <p:txBody>
          <a:bodyPr>
            <a:normAutofit/>
          </a:bodyPr>
          <a:lstStyle/>
          <a:p>
            <a:r>
              <a:rPr lang="en-US" sz="2800" b="1" smtClean="0">
                <a:ln w="22225">
                  <a:solidFill>
                    <a:schemeClr val="accent2"/>
                  </a:solidFill>
                  <a:prstDash val="solid"/>
                </a:ln>
                <a:solidFill>
                  <a:schemeClr val="accent2">
                    <a:lumMod val="40000"/>
                    <a:lumOff val="60000"/>
                  </a:schemeClr>
                </a:solidFill>
              </a:rPr>
              <a:t>POLITICAL ECONOMY OF THE COVID-19 PANDEMIC IN SOUTH AFRICA</a:t>
            </a:r>
            <a:endParaRPr lang="en-US" sz="28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205948"/>
            <a:ext cx="10515600" cy="4971015"/>
          </a:xfrm>
        </p:spPr>
        <p:txBody>
          <a:bodyPr/>
          <a:lstStyle/>
          <a:p>
            <a:pPr lvl="1"/>
            <a:endParaRPr lang="en-US" dirty="0" smtClean="0"/>
          </a:p>
          <a:p>
            <a:r>
              <a:rPr lang="en-US" b="1" dirty="0" smtClean="0">
                <a:solidFill>
                  <a:srgbClr val="FF0000"/>
                </a:solidFill>
              </a:rPr>
              <a:t>Key elements of the state’s Covid-19 intervention (continued):</a:t>
            </a:r>
          </a:p>
          <a:p>
            <a:r>
              <a:rPr lang="en-US" dirty="0" smtClean="0"/>
              <a:t>Above all else: structural economic reforms</a:t>
            </a:r>
          </a:p>
          <a:p>
            <a:pPr lvl="1"/>
            <a:r>
              <a:rPr lang="en-US" dirty="0" smtClean="0"/>
              <a:t>Shut down SAA</a:t>
            </a:r>
          </a:p>
          <a:p>
            <a:pPr lvl="1"/>
            <a:r>
              <a:rPr lang="en-US" dirty="0" smtClean="0"/>
              <a:t>Tear up public sector wage agreement and slash wages</a:t>
            </a:r>
          </a:p>
          <a:p>
            <a:pPr lvl="1"/>
            <a:r>
              <a:rPr lang="en-US" dirty="0" smtClean="0"/>
              <a:t>Sell off Eskom and other state assets</a:t>
            </a:r>
          </a:p>
          <a:p>
            <a:pPr lvl="1"/>
            <a:r>
              <a:rPr lang="en-US" dirty="0" smtClean="0"/>
              <a:t>Free capital from any constraints to accumulation</a:t>
            </a:r>
          </a:p>
          <a:p>
            <a:pPr lvl="1"/>
            <a:r>
              <a:rPr lang="en-US" dirty="0" smtClean="0"/>
              <a:t>Defend the profitability of capital</a:t>
            </a:r>
          </a:p>
          <a:p>
            <a:pPr lvl="1"/>
            <a:r>
              <a:rPr lang="en-US" dirty="0" smtClean="0"/>
              <a:t> Conservative fiscal and monetary policies</a:t>
            </a:r>
          </a:p>
          <a:p>
            <a:pPr lvl="1"/>
            <a:r>
              <a:rPr lang="en-US" dirty="0" smtClean="0"/>
              <a:t>Take foreign political insurance </a:t>
            </a:r>
            <a:r>
              <a:rPr lang="mr-IN" dirty="0" smtClean="0"/>
              <a:t>–</a:t>
            </a:r>
            <a:r>
              <a:rPr lang="en-US" dirty="0" smtClean="0"/>
              <a:t> WB &amp; IMF</a:t>
            </a:r>
          </a:p>
          <a:p>
            <a:pPr lvl="1"/>
            <a:endParaRPr lang="en-US" dirty="0" smtClean="0"/>
          </a:p>
          <a:p>
            <a:pPr lvl="1"/>
            <a:endParaRPr lang="en-US" dirty="0" smtClean="0"/>
          </a:p>
        </p:txBody>
      </p:sp>
    </p:spTree>
    <p:extLst>
      <p:ext uri="{BB962C8B-B14F-4D97-AF65-F5344CB8AC3E}">
        <p14:creationId xmlns:p14="http://schemas.microsoft.com/office/powerpoint/2010/main" val="873899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1477</TotalTime>
  <Words>2108</Words>
  <Application>Microsoft Macintosh PowerPoint</Application>
  <PresentationFormat>Widescreen</PresentationFormat>
  <Paragraphs>187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Calibri Light</vt:lpstr>
      <vt:lpstr>Mangal</vt:lpstr>
      <vt:lpstr>Arial</vt:lpstr>
      <vt:lpstr>Office Theme</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lpstr>POLITICAL ECONOMY OF THE COVID-19 PANDEMIC IN SOUTH AFRICA</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ECONOMY OF THE COVID-19 PANDEMIC IN SOUTH AFRICA</dc:title>
  <dc:creator>Microsoft Office User</dc:creator>
  <cp:lastModifiedBy>Microsoft Office User</cp:lastModifiedBy>
  <cp:revision>33</cp:revision>
  <dcterms:created xsi:type="dcterms:W3CDTF">2020-04-16T08:24:16Z</dcterms:created>
  <dcterms:modified xsi:type="dcterms:W3CDTF">2020-04-17T09:01:18Z</dcterms:modified>
</cp:coreProperties>
</file>